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10.jpg" ContentType="image/png"/>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515" r:id="rId3"/>
    <p:sldId id="516" r:id="rId4"/>
    <p:sldId id="517" r:id="rId5"/>
    <p:sldId id="519" r:id="rId6"/>
    <p:sldId id="518" r:id="rId7"/>
    <p:sldId id="520" r:id="rId8"/>
    <p:sldId id="521" r:id="rId9"/>
    <p:sldId id="527" r:id="rId10"/>
    <p:sldId id="522" r:id="rId11"/>
    <p:sldId id="523" r:id="rId12"/>
    <p:sldId id="524" r:id="rId13"/>
    <p:sldId id="525" r:id="rId14"/>
    <p:sldId id="526" r:id="rId15"/>
    <p:sldId id="528" r:id="rId16"/>
    <p:sldId id="529" r:id="rId17"/>
    <p:sldId id="530" r:id="rId18"/>
    <p:sldId id="531" r:id="rId19"/>
    <p:sldId id="532" r:id="rId20"/>
    <p:sldId id="533" r:id="rId21"/>
    <p:sldId id="534" r:id="rId22"/>
    <p:sldId id="536" r:id="rId23"/>
    <p:sldId id="537" r:id="rId24"/>
    <p:sldId id="538" r:id="rId25"/>
    <p:sldId id="539" r:id="rId26"/>
    <p:sldId id="540" r:id="rId27"/>
    <p:sldId id="541" r:id="rId28"/>
    <p:sldId id="542" r:id="rId29"/>
    <p:sldId id="543" r:id="rId30"/>
    <p:sldId id="544" r:id="rId31"/>
    <p:sldId id="545" r:id="rId32"/>
    <p:sldId id="513" r:id="rId33"/>
  </p:sldIdLst>
  <p:sldSz cx="9144000" cy="6858000" type="screen4x3"/>
  <p:notesSz cx="7102475"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boudaya\Desktop\AT&amp;C\R&#233;alisation\Audit\PCAM\Action%20674\TUNISIE%20PORCELAINE\Tunisie%20Porcelaine\Consommation%20de%20r&#233;f&#233;rence%202010.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k.boudaya\Desktop\AT&amp;C\R&#233;alisation\Audit\PCAM\Action%20674\TUNISIE%20PORCELAINE\Tunisie%20Porcelaine\Consommation%20de%20r&#233;f&#233;rence%20201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fr-FR" dirty="0" smtClean="0"/>
              <a:t>Consommation</a:t>
            </a:r>
            <a:r>
              <a:rPr lang="fr-FR" baseline="0" dirty="0" smtClean="0"/>
              <a:t> de référence et évolution</a:t>
            </a:r>
            <a:endParaRPr lang="fr-FR" dirty="0"/>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Feuil1!$B$2:$M$2</c:f>
              <c:strCache>
                <c:ptCount val="12"/>
                <c:pt idx="0">
                  <c:v>Janvier</c:v>
                </c:pt>
                <c:pt idx="1">
                  <c:v>Février</c:v>
                </c:pt>
                <c:pt idx="2">
                  <c:v>Mars</c:v>
                </c:pt>
                <c:pt idx="3">
                  <c:v>Avril</c:v>
                </c:pt>
                <c:pt idx="4">
                  <c:v>Mai</c:v>
                </c:pt>
                <c:pt idx="5">
                  <c:v>Juin</c:v>
                </c:pt>
                <c:pt idx="6">
                  <c:v>Juillet</c:v>
                </c:pt>
                <c:pt idx="7">
                  <c:v>Aout</c:v>
                </c:pt>
                <c:pt idx="8">
                  <c:v>septembre</c:v>
                </c:pt>
                <c:pt idx="9">
                  <c:v>Octobre</c:v>
                </c:pt>
                <c:pt idx="10">
                  <c:v>Novembre</c:v>
                </c:pt>
                <c:pt idx="11">
                  <c:v>Décembre</c:v>
                </c:pt>
              </c:strCache>
            </c:strRef>
          </c:cat>
          <c:val>
            <c:numRef>
              <c:f>Feuil1!$B$3:$M$3</c:f>
              <c:numCache>
                <c:formatCode>_-* #,##0\ _F_-;\-* #,##0\ _F_-;_-* "-"??\ _F_-;_-@_-</c:formatCode>
                <c:ptCount val="12"/>
                <c:pt idx="0">
                  <c:v>464329</c:v>
                </c:pt>
                <c:pt idx="1">
                  <c:v>443075</c:v>
                </c:pt>
                <c:pt idx="2">
                  <c:v>427937</c:v>
                </c:pt>
                <c:pt idx="3">
                  <c:v>467668</c:v>
                </c:pt>
                <c:pt idx="4">
                  <c:v>450210</c:v>
                </c:pt>
                <c:pt idx="5">
                  <c:v>449797</c:v>
                </c:pt>
                <c:pt idx="6">
                  <c:v>357607</c:v>
                </c:pt>
                <c:pt idx="7">
                  <c:v>388392</c:v>
                </c:pt>
                <c:pt idx="8">
                  <c:v>348907</c:v>
                </c:pt>
                <c:pt idx="9">
                  <c:v>339634</c:v>
                </c:pt>
                <c:pt idx="10">
                  <c:v>334702</c:v>
                </c:pt>
                <c:pt idx="11">
                  <c:v>322421</c:v>
                </c:pt>
              </c:numCache>
            </c:numRef>
          </c:val>
        </c:ser>
        <c:dLbls>
          <c:dLblPos val="inEnd"/>
          <c:showLegendKey val="0"/>
          <c:showVal val="1"/>
          <c:showCatName val="0"/>
          <c:showSerName val="0"/>
          <c:showPercent val="0"/>
          <c:showBubbleSize val="0"/>
        </c:dLbls>
        <c:gapWidth val="65"/>
        <c:axId val="159967712"/>
        <c:axId val="159964184"/>
      </c:barChart>
      <c:catAx>
        <c:axId val="1599677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0" spcFirstLastPara="1" vertOverflow="ellipsis"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fr-FR"/>
          </a:p>
        </c:txPr>
        <c:crossAx val="159964184"/>
        <c:crosses val="autoZero"/>
        <c:auto val="1"/>
        <c:lblAlgn val="ctr"/>
        <c:lblOffset val="100"/>
        <c:noMultiLvlLbl val="0"/>
      </c:catAx>
      <c:valAx>
        <c:axId val="15996418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r>
                  <a:rPr lang="fr-FR"/>
                  <a:t>Consommation kWh/ mois
</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endParaRPr lang="fr-FR"/>
            </a:p>
          </c:txPr>
        </c:title>
        <c:numFmt formatCode="_-* #,##0\ _F_-;\-* #,##0\ _F_-;_-* &quot;-&quot;??\ _F_-;_-@_-" sourceLinked="1"/>
        <c:majorTickMark val="none"/>
        <c:minorTickMark val="none"/>
        <c:tickLblPos val="nextTo"/>
        <c:crossAx val="159967712"/>
        <c:crosses val="autoZero"/>
        <c:crossBetween val="between"/>
      </c:valAx>
      <c:dTable>
        <c:showHorzBorder val="1"/>
        <c:showVertBorder val="1"/>
        <c:showOutline val="1"/>
        <c:showKeys val="1"/>
        <c:spPr>
          <a:noFill/>
          <a:ln w="9525">
            <a:solidFill>
              <a:schemeClr val="dk1">
                <a:lumMod val="35000"/>
                <a:lumOff val="65000"/>
              </a:schemeClr>
            </a:solidFill>
          </a:ln>
          <a:effectLst/>
        </c:spPr>
        <c:txPr>
          <a:bodyPr rot="0" spcFirstLastPara="1" vertOverflow="ellipsis" vert="horz" wrap="square" anchor="ctr" anchorCtr="1"/>
          <a:lstStyle/>
          <a:p>
            <a:pPr rtl="0">
              <a:defRPr sz="1197" b="0" i="0" u="none" strike="noStrike" kern="1200" baseline="0">
                <a:solidFill>
                  <a:schemeClr val="dk1">
                    <a:lumMod val="75000"/>
                    <a:lumOff val="25000"/>
                  </a:schemeClr>
                </a:solidFill>
                <a:latin typeface="+mn-lt"/>
                <a:ea typeface="+mn-ea"/>
                <a:cs typeface="+mn-cs"/>
              </a:defRPr>
            </a:pPr>
            <a:endParaRPr lang="fr-FR"/>
          </a:p>
        </c:txPr>
      </c:dTable>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a:t>Evolution du ratio de consommation électrique</a:t>
            </a:r>
          </a:p>
        </c:rich>
      </c:tx>
      <c:layout/>
      <c:overlay val="0"/>
    </c:title>
    <c:autoTitleDeleted val="0"/>
    <c:plotArea>
      <c:layout/>
      <c:barChart>
        <c:barDir val="col"/>
        <c:grouping val="clustered"/>
        <c:varyColors val="0"/>
        <c:ser>
          <c:idx val="0"/>
          <c:order val="0"/>
          <c:invertIfNegative val="0"/>
          <c:cat>
            <c:strRef>
              <c:f>Feuil1!$B$14:$M$14</c:f>
              <c:strCache>
                <c:ptCount val="12"/>
                <c:pt idx="0">
                  <c:v>Janvier</c:v>
                </c:pt>
                <c:pt idx="1">
                  <c:v>Février</c:v>
                </c:pt>
                <c:pt idx="2">
                  <c:v>Mars</c:v>
                </c:pt>
                <c:pt idx="3">
                  <c:v>Avril</c:v>
                </c:pt>
                <c:pt idx="4">
                  <c:v>Mai</c:v>
                </c:pt>
                <c:pt idx="5">
                  <c:v>Juin</c:v>
                </c:pt>
                <c:pt idx="6">
                  <c:v>Juillet</c:v>
                </c:pt>
                <c:pt idx="7">
                  <c:v>Aout</c:v>
                </c:pt>
                <c:pt idx="8">
                  <c:v>septembre</c:v>
                </c:pt>
                <c:pt idx="9">
                  <c:v>Octobre</c:v>
                </c:pt>
                <c:pt idx="10">
                  <c:v>Novembre</c:v>
                </c:pt>
                <c:pt idx="11">
                  <c:v>Décembre</c:v>
                </c:pt>
              </c:strCache>
            </c:strRef>
          </c:cat>
          <c:val>
            <c:numRef>
              <c:f>Feuil1!$B$15:$M$15</c:f>
              <c:numCache>
                <c:formatCode>#,##0</c:formatCode>
                <c:ptCount val="12"/>
                <c:pt idx="0">
                  <c:v>1519.8676793943223</c:v>
                </c:pt>
                <c:pt idx="1">
                  <c:v>1837.5786076019813</c:v>
                </c:pt>
                <c:pt idx="2">
                  <c:v>1346.6453749704283</c:v>
                </c:pt>
                <c:pt idx="3">
                  <c:v>1480.3864825598564</c:v>
                </c:pt>
                <c:pt idx="4">
                  <c:v>1660.0920430018264</c:v>
                </c:pt>
                <c:pt idx="5">
                  <c:v>1581.5494212903031</c:v>
                </c:pt>
                <c:pt idx="6">
                  <c:v>1972.7429647138072</c:v>
                </c:pt>
                <c:pt idx="7">
                  <c:v>1923.6475615016702</c:v>
                </c:pt>
                <c:pt idx="8">
                  <c:v>1914.4195921458324</c:v>
                </c:pt>
                <c:pt idx="9">
                  <c:v>2071.8306006995927</c:v>
                </c:pt>
                <c:pt idx="10">
                  <c:v>1924.601412992233</c:v>
                </c:pt>
                <c:pt idx="11">
                  <c:v>2055.4007762504148</c:v>
                </c:pt>
              </c:numCache>
            </c:numRef>
          </c:val>
        </c:ser>
        <c:dLbls>
          <c:showLegendKey val="0"/>
          <c:showVal val="0"/>
          <c:showCatName val="0"/>
          <c:showSerName val="0"/>
          <c:showPercent val="0"/>
          <c:showBubbleSize val="0"/>
        </c:dLbls>
        <c:gapWidth val="150"/>
        <c:axId val="209750928"/>
        <c:axId val="209751320"/>
      </c:barChart>
      <c:catAx>
        <c:axId val="209750928"/>
        <c:scaling>
          <c:orientation val="minMax"/>
        </c:scaling>
        <c:delete val="0"/>
        <c:axPos val="b"/>
        <c:numFmt formatCode="General"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fr-FR"/>
          </a:p>
        </c:txPr>
        <c:crossAx val="209751320"/>
        <c:crosses val="autoZero"/>
        <c:auto val="1"/>
        <c:lblAlgn val="ctr"/>
        <c:lblOffset val="100"/>
        <c:noMultiLvlLbl val="0"/>
      </c:catAx>
      <c:valAx>
        <c:axId val="209751320"/>
        <c:scaling>
          <c:orientation val="minMax"/>
        </c:scaling>
        <c:delete val="0"/>
        <c:axPos val="l"/>
        <c:majorGridlines/>
        <c:title>
          <c:tx>
            <c:rich>
              <a:bodyPr/>
              <a:lstStyle/>
              <a:p>
                <a:pPr>
                  <a:defRPr sz="1000" b="1" i="0" u="none" strike="noStrike" baseline="0">
                    <a:solidFill>
                      <a:srgbClr val="000000"/>
                    </a:solidFill>
                    <a:latin typeface="Calibri"/>
                    <a:ea typeface="Calibri"/>
                    <a:cs typeface="Calibri"/>
                  </a:defRPr>
                </a:pPr>
                <a:r>
                  <a:rPr lang="fr-FR"/>
                  <a:t>ratio kWh/ T</a:t>
                </a:r>
              </a:p>
            </c:rich>
          </c:tx>
          <c:layout/>
          <c:overlay val="0"/>
        </c:title>
        <c:numFmt formatCode="#,##0"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fr-FR"/>
          </a:p>
        </c:txPr>
        <c:crossAx val="209750928"/>
        <c:crosses val="autoZero"/>
        <c:crossBetween val="between"/>
      </c:valAx>
      <c:dTable>
        <c:showHorzBorder val="1"/>
        <c:showVertBorder val="1"/>
        <c:showOutline val="1"/>
        <c:showKeys val="1"/>
        <c:txPr>
          <a:bodyPr/>
          <a:lstStyle/>
          <a:p>
            <a:pPr rtl="0">
              <a:defRPr sz="1000" b="0" i="0" u="none" strike="noStrike" baseline="0">
                <a:solidFill>
                  <a:srgbClr val="000000"/>
                </a:solidFill>
                <a:latin typeface="Calibri"/>
                <a:ea typeface="Calibri"/>
                <a:cs typeface="Calibri"/>
              </a:defRPr>
            </a:pPr>
            <a:endParaRPr lang="fr-FR"/>
          </a:p>
        </c:txPr>
      </c:dTable>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sz="quarter"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Footer Placeholder 3"/>
          <p:cNvSpPr>
            <a:spLocks noGrp="1"/>
          </p:cNvSpPr>
          <p:nvPr>
            <p:ph type="ftr" sz="quarter" idx="2"/>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5" name="Slide Number Placeholder 4"/>
          <p:cNvSpPr>
            <a:spLocks noGrp="1"/>
          </p:cNvSpPr>
          <p:nvPr>
            <p:ph type="sldNum" sz="quarter" idx="3"/>
          </p:nvPr>
        </p:nvSpPr>
        <p:spPr>
          <a:xfrm>
            <a:off x="4023092" y="9721106"/>
            <a:ext cx="3077739" cy="511731"/>
          </a:xfrm>
          <a:prstGeom prst="rect">
            <a:avLst/>
          </a:prstGeom>
        </p:spPr>
        <p:txBody>
          <a:bodyPr vert="horz" lIns="99066" tIns="49533" rIns="99066" bIns="49533" rtlCol="0" anchor="b"/>
          <a:lstStyle>
            <a:lvl1pPr algn="r">
              <a:defRPr sz="1300"/>
            </a:lvl1pPr>
          </a:lstStyle>
          <a:p>
            <a:fld id="{665A9074-FF3B-45E7-83AD-854640485BA8}" type="slidenum">
              <a:rPr lang="fr-CH" smtClean="0"/>
              <a:pPr/>
              <a:t>‹N°›</a:t>
            </a:fld>
            <a:endParaRPr lang="fr-CH"/>
          </a:p>
        </p:txBody>
      </p:sp>
    </p:spTree>
    <p:extLst>
      <p:ext uri="{BB962C8B-B14F-4D97-AF65-F5344CB8AC3E}">
        <p14:creationId xmlns:p14="http://schemas.microsoft.com/office/powerpoint/2010/main" val="247535194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r-CH"/>
          </a:p>
        </p:txBody>
      </p:sp>
      <p:sp>
        <p:nvSpPr>
          <p:cNvPr id="3" name="Date Placeholder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endParaRPr lang="fr-CH"/>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fr-CH"/>
          </a:p>
        </p:txBody>
      </p:sp>
      <p:sp>
        <p:nvSpPr>
          <p:cNvPr id="5" name="Notes Placeholder 4"/>
          <p:cNvSpPr>
            <a:spLocks noGrp="1"/>
          </p:cNvSpPr>
          <p:nvPr>
            <p:ph type="body" sz="quarter" idx="3"/>
          </p:nvPr>
        </p:nvSpPr>
        <p:spPr>
          <a:xfrm>
            <a:off x="710248" y="4861441"/>
            <a:ext cx="5681980" cy="4605576"/>
          </a:xfrm>
          <a:prstGeom prst="rect">
            <a:avLst/>
          </a:prstGeom>
        </p:spPr>
        <p:txBody>
          <a:bodyPr vert="horz" lIns="99066" tIns="49533" rIns="99066" bIns="4953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fr-CH"/>
          </a:p>
        </p:txBody>
      </p:sp>
      <p:sp>
        <p:nvSpPr>
          <p:cNvPr id="7" name="Slide Number Placeholder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AACFEC40-3936-4E41-877B-A31E57EFB734}" type="slidenum">
              <a:rPr lang="fr-CH" smtClean="0"/>
              <a:pPr/>
              <a:t>‹N°›</a:t>
            </a:fld>
            <a:endParaRPr lang="fr-CH"/>
          </a:p>
        </p:txBody>
      </p:sp>
    </p:spTree>
    <p:extLst>
      <p:ext uri="{BB962C8B-B14F-4D97-AF65-F5344CB8AC3E}">
        <p14:creationId xmlns:p14="http://schemas.microsoft.com/office/powerpoint/2010/main" val="236043142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AACFEC40-3936-4E41-877B-A31E57EFB734}" type="slidenum">
              <a:rPr lang="fr-CH" smtClean="0"/>
              <a:pPr/>
              <a:t>1</a:t>
            </a:fld>
            <a:endParaRPr lang="fr-CH"/>
          </a:p>
        </p:txBody>
      </p:sp>
      <p:sp>
        <p:nvSpPr>
          <p:cNvPr id="5" name="Date Placeholder 4"/>
          <p:cNvSpPr>
            <a:spLocks noGrp="1"/>
          </p:cNvSpPr>
          <p:nvPr>
            <p:ph type="dt" idx="11"/>
          </p:nvPr>
        </p:nvSpPr>
        <p:spPr/>
        <p:txBody>
          <a:bodyPr/>
          <a:lstStyle/>
          <a:p>
            <a:endParaRPr lang="fr-CH"/>
          </a:p>
        </p:txBody>
      </p:sp>
      <p:sp>
        <p:nvSpPr>
          <p:cNvPr id="6" name="Footer Placeholder 5"/>
          <p:cNvSpPr>
            <a:spLocks noGrp="1"/>
          </p:cNvSpPr>
          <p:nvPr>
            <p:ph type="ftr" sz="quarter" idx="12"/>
          </p:nvPr>
        </p:nvSpPr>
        <p:spPr/>
        <p:txBody>
          <a:bodyPr/>
          <a:lstStyle/>
          <a:p>
            <a:endParaRPr lang="fr-CH"/>
          </a:p>
        </p:txBody>
      </p:sp>
      <p:sp>
        <p:nvSpPr>
          <p:cNvPr id="7" name="Header Placeholder 6"/>
          <p:cNvSpPr>
            <a:spLocks noGrp="1"/>
          </p:cNvSpPr>
          <p:nvPr>
            <p:ph type="hdr" sz="quarter" idx="13"/>
          </p:nvPr>
        </p:nvSpPr>
        <p:spPr/>
        <p:txBody>
          <a:bodyPr/>
          <a:lstStyle/>
          <a:p>
            <a:endParaRPr lang="fr-CH"/>
          </a:p>
        </p:txBody>
      </p:sp>
    </p:spTree>
    <p:extLst>
      <p:ext uri="{BB962C8B-B14F-4D97-AF65-F5344CB8AC3E}">
        <p14:creationId xmlns:p14="http://schemas.microsoft.com/office/powerpoint/2010/main" val="24406978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extLst>
      <p:ext uri="{BB962C8B-B14F-4D97-AF65-F5344CB8AC3E}">
        <p14:creationId xmlns:p14="http://schemas.microsoft.com/office/powerpoint/2010/main" val="2750302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854075" y="744538"/>
            <a:ext cx="4959350" cy="3719512"/>
          </a:xfrm>
          <a:ln w="12700" cap="flat"/>
        </p:spPr>
      </p:sp>
      <p:sp>
        <p:nvSpPr>
          <p:cNvPr id="7171"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011298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xfrm>
            <a:off x="854075" y="744538"/>
            <a:ext cx="4959350" cy="3719512"/>
          </a:xfrm>
          <a:ln w="12700" cap="flat"/>
        </p:spPr>
      </p:sp>
      <p:sp>
        <p:nvSpPr>
          <p:cNvPr id="11267"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739362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854075" y="744538"/>
            <a:ext cx="4959350" cy="3719512"/>
          </a:xfrm>
          <a:ln w="12700" cap="flat"/>
        </p:spPr>
      </p:sp>
      <p:sp>
        <p:nvSpPr>
          <p:cNvPr id="16387"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021813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extLst>
      <p:ext uri="{BB962C8B-B14F-4D97-AF65-F5344CB8AC3E}">
        <p14:creationId xmlns:p14="http://schemas.microsoft.com/office/powerpoint/2010/main" val="1805058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xfrm>
            <a:off x="854075" y="744538"/>
            <a:ext cx="4959350" cy="3719512"/>
          </a:xfrm>
          <a:ln w="12700" cap="flat"/>
        </p:spPr>
      </p:sp>
      <p:sp>
        <p:nvSpPr>
          <p:cNvPr id="9219"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2840769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54075" y="744538"/>
            <a:ext cx="4959350" cy="3719512"/>
          </a:xfrm>
          <a:ln w="12700" cap="flat"/>
        </p:spPr>
      </p:sp>
      <p:sp>
        <p:nvSpPr>
          <p:cNvPr id="13315"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054216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54075" y="744538"/>
            <a:ext cx="4959350" cy="3719512"/>
          </a:xfrm>
          <a:ln w="12700" cap="flat"/>
        </p:spPr>
      </p:sp>
      <p:sp>
        <p:nvSpPr>
          <p:cNvPr id="13315"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855969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54075" y="744538"/>
            <a:ext cx="4959350" cy="3719512"/>
          </a:xfrm>
          <a:ln w="12700" cap="flat"/>
        </p:spPr>
      </p:sp>
      <p:sp>
        <p:nvSpPr>
          <p:cNvPr id="13315"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2462576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54075" y="744538"/>
            <a:ext cx="4959350" cy="3719512"/>
          </a:xfrm>
          <a:ln w="12700" cap="flat"/>
        </p:spPr>
      </p:sp>
      <p:sp>
        <p:nvSpPr>
          <p:cNvPr id="13315"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76976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xfrm>
            <a:off x="993775" y="768350"/>
            <a:ext cx="5110163" cy="3833813"/>
          </a:xfrm>
          <a:ln w="12700" cap="flat"/>
        </p:spPr>
      </p:sp>
      <p:sp>
        <p:nvSpPr>
          <p:cNvPr id="193539" name="Rectangle 3"/>
          <p:cNvSpPr>
            <a:spLocks noGrp="1" noChangeArrowheads="1"/>
          </p:cNvSpPr>
          <p:nvPr>
            <p:ph type="body" idx="1"/>
          </p:nvPr>
        </p:nvSpPr>
        <p:spPr>
          <a:xfrm>
            <a:off x="946150" y="4859338"/>
            <a:ext cx="5207000" cy="4606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124" tIns="48562" rIns="97124" bIns="48562"/>
          <a:lstStyle/>
          <a:p>
            <a:pPr eaLnBrk="1" hangingPunct="1"/>
            <a:endParaRPr lang="en-US" altLang="fr-FR" smtClean="0"/>
          </a:p>
        </p:txBody>
      </p:sp>
    </p:spTree>
    <p:extLst>
      <p:ext uri="{BB962C8B-B14F-4D97-AF65-F5344CB8AC3E}">
        <p14:creationId xmlns:p14="http://schemas.microsoft.com/office/powerpoint/2010/main" val="65281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xfrm>
            <a:off x="854075" y="744538"/>
            <a:ext cx="4959350" cy="3719512"/>
          </a:xfrm>
          <a:ln w="12700" cap="flat"/>
        </p:spPr>
      </p:sp>
      <p:sp>
        <p:nvSpPr>
          <p:cNvPr id="116739" name="Rectangle 3"/>
          <p:cNvSpPr>
            <a:spLocks noGrp="1" noChangeArrowheads="1"/>
          </p:cNvSpPr>
          <p:nvPr>
            <p:ph type="body" idx="1"/>
          </p:nvPr>
        </p:nvSpPr>
        <p:spPr>
          <a:ln/>
        </p:spPr>
        <p:txBody>
          <a:bodyPr lIns="92977" tIns="46489" rIns="92977" bIns="46489"/>
          <a:lstStyle/>
          <a:p>
            <a:endParaRPr lang="en-US"/>
          </a:p>
        </p:txBody>
      </p:sp>
    </p:spTree>
    <p:extLst>
      <p:ext uri="{BB962C8B-B14F-4D97-AF65-F5344CB8AC3E}">
        <p14:creationId xmlns:p14="http://schemas.microsoft.com/office/powerpoint/2010/main" val="34270857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xfrm>
            <a:off x="854075" y="744538"/>
            <a:ext cx="4959350" cy="3719512"/>
          </a:xfrm>
          <a:ln w="12700" cap="flat"/>
        </p:spPr>
      </p:sp>
      <p:sp>
        <p:nvSpPr>
          <p:cNvPr id="116739" name="Rectangle 3"/>
          <p:cNvSpPr>
            <a:spLocks noGrp="1" noChangeArrowheads="1"/>
          </p:cNvSpPr>
          <p:nvPr>
            <p:ph type="body" idx="1"/>
          </p:nvPr>
        </p:nvSpPr>
        <p:spPr>
          <a:ln/>
        </p:spPr>
        <p:txBody>
          <a:bodyPr lIns="92977" tIns="46489" rIns="92977" bIns="46489"/>
          <a:lstStyle/>
          <a:p>
            <a:endParaRPr lang="en-US"/>
          </a:p>
        </p:txBody>
      </p:sp>
    </p:spTree>
    <p:extLst>
      <p:ext uri="{BB962C8B-B14F-4D97-AF65-F5344CB8AC3E}">
        <p14:creationId xmlns:p14="http://schemas.microsoft.com/office/powerpoint/2010/main" val="2979726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xfrm>
            <a:off x="993775" y="768350"/>
            <a:ext cx="5110163" cy="3833813"/>
          </a:xfrm>
          <a:ln w="12700" cap="flat"/>
        </p:spPr>
      </p:sp>
      <p:sp>
        <p:nvSpPr>
          <p:cNvPr id="194563" name="Rectangle 3"/>
          <p:cNvSpPr>
            <a:spLocks noGrp="1" noChangeArrowheads="1"/>
          </p:cNvSpPr>
          <p:nvPr>
            <p:ph type="body" idx="1"/>
          </p:nvPr>
        </p:nvSpPr>
        <p:spPr>
          <a:xfrm>
            <a:off x="946150" y="4859338"/>
            <a:ext cx="5207000" cy="4606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124" tIns="48562" rIns="97124" bIns="48562"/>
          <a:lstStyle/>
          <a:p>
            <a:pPr eaLnBrk="1" hangingPunct="1"/>
            <a:endParaRPr lang="en-US" altLang="fr-FR" smtClean="0"/>
          </a:p>
        </p:txBody>
      </p:sp>
    </p:spTree>
    <p:extLst>
      <p:ext uri="{BB962C8B-B14F-4D97-AF65-F5344CB8AC3E}">
        <p14:creationId xmlns:p14="http://schemas.microsoft.com/office/powerpoint/2010/main" val="2457395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a:xfrm>
            <a:off x="993775" y="768350"/>
            <a:ext cx="5110163" cy="3833813"/>
          </a:xfrm>
          <a:ln w="12700" cap="flat"/>
        </p:spPr>
      </p:sp>
      <p:sp>
        <p:nvSpPr>
          <p:cNvPr id="199683" name="Rectangle 3"/>
          <p:cNvSpPr>
            <a:spLocks noGrp="1" noChangeArrowheads="1"/>
          </p:cNvSpPr>
          <p:nvPr>
            <p:ph type="body" idx="1"/>
          </p:nvPr>
        </p:nvSpPr>
        <p:spPr>
          <a:xfrm>
            <a:off x="946150" y="4859338"/>
            <a:ext cx="5207000" cy="4606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124" tIns="48562" rIns="97124" bIns="48562"/>
          <a:lstStyle/>
          <a:p>
            <a:pPr eaLnBrk="1" hangingPunct="1"/>
            <a:endParaRPr lang="en-US" altLang="fr-FR" smtClean="0"/>
          </a:p>
        </p:txBody>
      </p:sp>
    </p:spTree>
    <p:extLst>
      <p:ext uri="{BB962C8B-B14F-4D97-AF65-F5344CB8AC3E}">
        <p14:creationId xmlns:p14="http://schemas.microsoft.com/office/powerpoint/2010/main" val="263007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854075" y="744538"/>
            <a:ext cx="4959350" cy="3719512"/>
          </a:xfrm>
          <a:ln w="12700" cap="flat"/>
        </p:spPr>
      </p:sp>
      <p:sp>
        <p:nvSpPr>
          <p:cNvPr id="10243"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3910393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854075" y="744538"/>
            <a:ext cx="4959350" cy="3719512"/>
          </a:xfrm>
          <a:ln w="12700" cap="flat"/>
        </p:spPr>
      </p:sp>
      <p:sp>
        <p:nvSpPr>
          <p:cNvPr id="10243" name="Rectangle 3"/>
          <p:cNvSpPr>
            <a:spLocks noGrp="1" noChangeArrowheads="1"/>
          </p:cNvSpPr>
          <p:nvPr>
            <p:ph type="body" idx="1"/>
          </p:nvPr>
        </p:nvSpPr>
        <p:spPr>
          <a:noFill/>
          <a:ln/>
        </p:spPr>
        <p:txBody>
          <a:bodyPr lIns="92977" tIns="46489" rIns="92977" bIns="46489"/>
          <a:lstStyle/>
          <a:p>
            <a:pPr eaLnBrk="1" hangingPunct="1"/>
            <a:endParaRPr lang="en-US" smtClean="0"/>
          </a:p>
        </p:txBody>
      </p:sp>
    </p:spTree>
    <p:extLst>
      <p:ext uri="{BB962C8B-B14F-4D97-AF65-F5344CB8AC3E}">
        <p14:creationId xmlns:p14="http://schemas.microsoft.com/office/powerpoint/2010/main" val="1028097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p:spPr>
        <p:txBody>
          <a:bodyPr/>
          <a:lstStyle/>
          <a:p>
            <a:endParaRPr lang="fr-FR" smtClean="0"/>
          </a:p>
        </p:txBody>
      </p:sp>
    </p:spTree>
    <p:extLst>
      <p:ext uri="{BB962C8B-B14F-4D97-AF65-F5344CB8AC3E}">
        <p14:creationId xmlns:p14="http://schemas.microsoft.com/office/powerpoint/2010/main" val="3239724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p:spPr>
        <p:txBody>
          <a:bodyPr/>
          <a:lstStyle/>
          <a:p>
            <a:endParaRPr lang="fr-FR" smtClean="0"/>
          </a:p>
        </p:txBody>
      </p:sp>
    </p:spTree>
    <p:extLst>
      <p:ext uri="{BB962C8B-B14F-4D97-AF65-F5344CB8AC3E}">
        <p14:creationId xmlns:p14="http://schemas.microsoft.com/office/powerpoint/2010/main" val="3742866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p:spPr>
        <p:txBody>
          <a:bodyPr/>
          <a:lstStyle/>
          <a:p>
            <a:endParaRPr lang="fr-FR" smtClean="0"/>
          </a:p>
        </p:txBody>
      </p:sp>
    </p:spTree>
    <p:extLst>
      <p:ext uri="{BB962C8B-B14F-4D97-AF65-F5344CB8AC3E}">
        <p14:creationId xmlns:p14="http://schemas.microsoft.com/office/powerpoint/2010/main" val="3590269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8"/>
          <p:cNvSpPr>
            <a:spLocks noGrp="1"/>
          </p:cNvSpPr>
          <p:nvPr>
            <p:ph type="title"/>
          </p:nvPr>
        </p:nvSpPr>
        <p:spPr>
          <a:xfrm>
            <a:off x="466725" y="2782194"/>
            <a:ext cx="8229600" cy="1800000"/>
          </a:xfrm>
          <a:prstGeom prst="rect">
            <a:avLst/>
          </a:prstGeom>
          <a:solidFill>
            <a:schemeClr val="tx2">
              <a:lumMod val="75000"/>
            </a:schemeClr>
          </a:solidFill>
        </p:spPr>
        <p:txBody>
          <a:bodyPr anchor="ctr"/>
          <a:lstStyle>
            <a:lvl1pPr algn="ctr">
              <a:defRPr sz="3200" b="1">
                <a:solidFill>
                  <a:schemeClr val="bg1"/>
                </a:solidFill>
                <a:latin typeface="Arial" pitchFamily="34" charset="0"/>
                <a:cs typeface="Arial" pitchFamily="34" charset="0"/>
              </a:defRPr>
            </a:lvl1pPr>
          </a:lstStyle>
          <a:p>
            <a:r>
              <a:rPr lang="en-US" smtClean="0"/>
              <a:t>Click to edit Master title style</a:t>
            </a:r>
            <a:endParaRPr lang="fr-CH" dirty="0"/>
          </a:p>
        </p:txBody>
      </p:sp>
    </p:spTree>
    <p:extLst>
      <p:ext uri="{BB962C8B-B14F-4D97-AF65-F5344CB8AC3E}">
        <p14:creationId xmlns:p14="http://schemas.microsoft.com/office/powerpoint/2010/main" val="292528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11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66184" y="274638"/>
            <a:ext cx="820615" cy="5851525"/>
          </a:xfrm>
        </p:spPr>
        <p:txBody>
          <a:bodyPr vert="eaVert"/>
          <a:lstStyle>
            <a:lvl1pPr algn="l">
              <a:defRPr/>
            </a:lvl1pPr>
          </a:lstStyle>
          <a:p>
            <a:r>
              <a:rPr lang="en-US" smtClean="0"/>
              <a:t>Click to edit Master title style</a:t>
            </a:r>
            <a:endParaRPr lang="fr-CH" dirty="0"/>
          </a:p>
        </p:txBody>
      </p:sp>
      <p:sp>
        <p:nvSpPr>
          <p:cNvPr id="3" name="Vertical Text Placeholder 2"/>
          <p:cNvSpPr>
            <a:spLocks noGrp="1"/>
          </p:cNvSpPr>
          <p:nvPr>
            <p:ph type="body" orient="vert" idx="1"/>
          </p:nvPr>
        </p:nvSpPr>
        <p:spPr>
          <a:xfrm>
            <a:off x="457200" y="274638"/>
            <a:ext cx="7139354"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flipH="1" flipV="1">
            <a:off x="7784916" y="193996"/>
            <a:ext cx="1" cy="5990782"/>
          </a:xfrm>
          <a:prstGeom prst="line">
            <a:avLst/>
          </a:prstGeom>
          <a:ln w="76200" cap="flat" cmpd="sng" algn="ctr">
            <a:solidFill>
              <a:srgbClr val="445A6B"/>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034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Tree>
    <p:extLst>
      <p:ext uri="{BB962C8B-B14F-4D97-AF65-F5344CB8AC3E}">
        <p14:creationId xmlns:p14="http://schemas.microsoft.com/office/powerpoint/2010/main" val="3568689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5055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694013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seul">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9324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9587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9265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2917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6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51059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7"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10724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9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938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2507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562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558211"/>
            <a:ext cx="7772400" cy="1362075"/>
          </a:xfrm>
        </p:spPr>
        <p:txBody>
          <a:bodyPr anchor="b">
            <a:normAutofit/>
          </a:bodyPr>
          <a:lstStyle>
            <a:lvl1pPr algn="l">
              <a:defRPr sz="2400" b="1" cap="all">
                <a:solidFill>
                  <a:srgbClr val="254061"/>
                </a:solidFill>
              </a:defRPr>
            </a:lvl1pPr>
          </a:lstStyle>
          <a:p>
            <a:r>
              <a:rPr lang="en-US" smtClean="0"/>
              <a:t>Click to edit Master title style</a:t>
            </a:r>
            <a:endParaRPr lang="fr-CH"/>
          </a:p>
        </p:txBody>
      </p:sp>
      <p:sp>
        <p:nvSpPr>
          <p:cNvPr id="7" name="Titre 1"/>
          <p:cNvSpPr txBox="1">
            <a:spLocks/>
          </p:cNvSpPr>
          <p:nvPr/>
        </p:nvSpPr>
        <p:spPr bwMode="auto">
          <a:xfrm>
            <a:off x="722314" y="2939648"/>
            <a:ext cx="7772400" cy="82765"/>
          </a:xfrm>
          <a:prstGeom prst="rect">
            <a:avLst/>
          </a:prstGeom>
          <a:solidFill>
            <a:srgbClr val="7030A0"/>
          </a:solidFill>
          <a:ln>
            <a:solidFill>
              <a:schemeClr val="accent4">
                <a:lumMod val="60000"/>
                <a:lumOff val="40000"/>
              </a:schemeClr>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lvl1pPr algn="l" defTabSz="457200" rtl="0" eaLnBrk="1" fontAlgn="base" hangingPunct="1">
              <a:spcBef>
                <a:spcPct val="0"/>
              </a:spcBef>
              <a:spcAft>
                <a:spcPct val="0"/>
              </a:spcAft>
              <a:defRPr sz="3600" b="1" kern="1200" cap="all">
                <a:solidFill>
                  <a:schemeClr val="tx1"/>
                </a:solidFill>
                <a:latin typeface="Arial Narrow"/>
                <a:ea typeface="Arial Narrow" pitchFamily="34" charset="0"/>
                <a:cs typeface="Arial Narrow"/>
              </a:defRPr>
            </a:lvl1pPr>
            <a:lvl2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2pPr>
            <a:lvl3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3pPr>
            <a:lvl4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4pPr>
            <a:lvl5pPr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5pPr>
            <a:lvl6pPr marL="4572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6pPr>
            <a:lvl7pPr marL="9144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7pPr>
            <a:lvl8pPr marL="13716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8pPr>
            <a:lvl9pPr marL="1828800" algn="ctr" defTabSz="457200" rtl="0" eaLnBrk="1" fontAlgn="base" hangingPunct="1">
              <a:spcBef>
                <a:spcPct val="0"/>
              </a:spcBef>
              <a:spcAft>
                <a:spcPct val="0"/>
              </a:spcAft>
              <a:defRPr sz="4400">
                <a:solidFill>
                  <a:schemeClr val="tx1"/>
                </a:solidFill>
                <a:latin typeface="Arial Narrow" pitchFamily="34" charset="0"/>
                <a:ea typeface="Arial Narrow" pitchFamily="34" charset="0"/>
                <a:cs typeface="Arial Narrow" pitchFamily="34" charset="0"/>
              </a:defRPr>
            </a:lvl9pPr>
          </a:lstStyle>
          <a:p>
            <a:endParaRPr lang="fr-FR" dirty="0">
              <a:ln>
                <a:solidFill>
                  <a:schemeClr val="accent1"/>
                </a:solidFill>
              </a:ln>
              <a:solidFill>
                <a:schemeClr val="accent1"/>
              </a:solidFill>
            </a:endParaRPr>
          </a:p>
        </p:txBody>
      </p:sp>
      <p:sp>
        <p:nvSpPr>
          <p:cNvPr id="8" name="Round Single Corner Rectangle 7"/>
          <p:cNvSpPr/>
          <p:nvPr/>
        </p:nvSpPr>
        <p:spPr>
          <a:xfrm flipH="1" flipV="1">
            <a:off x="3163138" y="3065703"/>
            <a:ext cx="5980862" cy="623187"/>
          </a:xfrm>
          <a:prstGeom prst="round1Rect">
            <a:avLst>
              <a:gd name="adj" fmla="val 0"/>
            </a:avLst>
          </a:prstGeom>
          <a:solidFill>
            <a:schemeClr val="bg1">
              <a:lumMod val="75000"/>
            </a:schemeClr>
          </a:solidFill>
          <a:ln>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sz="2800" b="1" dirty="0" smtClean="0"/>
          </a:p>
        </p:txBody>
      </p:sp>
    </p:spTree>
    <p:extLst>
      <p:ext uri="{BB962C8B-B14F-4D97-AF65-F5344CB8AC3E}">
        <p14:creationId xmlns:p14="http://schemas.microsoft.com/office/powerpoint/2010/main" val="273379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113692"/>
            <a:ext cx="4038600" cy="5012471"/>
          </a:xfrm>
        </p:spPr>
        <p:txBody>
          <a:bodyPr/>
          <a:lstStyle>
            <a:lvl1pPr>
              <a:defRPr sz="2000">
                <a:solidFill>
                  <a:srgbClr val="254061"/>
                </a:solidFill>
              </a:defRPr>
            </a:lvl1pPr>
            <a:lvl2pPr>
              <a:defRPr sz="1800">
                <a:solidFill>
                  <a:srgbClr val="254061"/>
                </a:solidFill>
              </a:defRPr>
            </a:lvl2pPr>
            <a:lvl3pPr>
              <a:defRPr sz="1400">
                <a:solidFill>
                  <a:srgbClr val="254061"/>
                </a:solidFill>
              </a:defRPr>
            </a:lvl3pPr>
            <a:lvl4pPr>
              <a:defRPr sz="1400">
                <a:solidFill>
                  <a:srgbClr val="254061"/>
                </a:solidFill>
              </a:defRPr>
            </a:lvl4pPr>
            <a:lvl5pPr>
              <a:defRPr sz="1400">
                <a:solidFill>
                  <a:srgbClr val="25406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Content Placeholder 3"/>
          <p:cNvSpPr>
            <a:spLocks noGrp="1"/>
          </p:cNvSpPr>
          <p:nvPr>
            <p:ph sz="half" idx="2"/>
          </p:nvPr>
        </p:nvSpPr>
        <p:spPr>
          <a:xfrm>
            <a:off x="4648200" y="1113692"/>
            <a:ext cx="4038600" cy="5012471"/>
          </a:xfrm>
        </p:spPr>
        <p:txBody>
          <a:bodyPr/>
          <a:lstStyle>
            <a:lvl1pPr>
              <a:defRPr sz="20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8"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954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089639"/>
            <a:ext cx="4040188"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29401"/>
            <a:ext cx="4040188"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5" name="Text Placeholder 4"/>
          <p:cNvSpPr>
            <a:spLocks noGrp="1"/>
          </p:cNvSpPr>
          <p:nvPr>
            <p:ph type="body" sz="quarter" idx="3"/>
          </p:nvPr>
        </p:nvSpPr>
        <p:spPr>
          <a:xfrm>
            <a:off x="4645025" y="1089639"/>
            <a:ext cx="4041775" cy="639762"/>
          </a:xfrm>
        </p:spPr>
        <p:txBody>
          <a:bodyPr anchor="b">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29401"/>
            <a:ext cx="4041775" cy="4396762"/>
          </a:xfrm>
        </p:spPr>
        <p:txBody>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cxnSp>
        <p:nvCxnSpPr>
          <p:cNvPr id="10" name="Connecteur droit 7"/>
          <p:cNvCxnSpPr/>
          <p:nvPr/>
        </p:nvCxnSpPr>
        <p:spPr>
          <a:xfrm>
            <a:off x="360000" y="935169"/>
            <a:ext cx="8424000" cy="1587"/>
          </a:xfrm>
          <a:prstGeom prst="line">
            <a:avLst/>
          </a:prstGeom>
          <a:ln w="76200" cap="flat" cmpd="sng" algn="ctr">
            <a:solidFill>
              <a:schemeClr val="accent4">
                <a:lumMod val="60000"/>
                <a:lumOff val="4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757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cxnSp>
        <p:nvCxnSpPr>
          <p:cNvPr id="6" name="Connecteur droit 7"/>
          <p:cNvCxnSpPr/>
          <p:nvPr/>
        </p:nvCxnSpPr>
        <p:spPr>
          <a:xfrm>
            <a:off x="360000" y="935169"/>
            <a:ext cx="8424000" cy="1587"/>
          </a:xfrm>
          <a:prstGeom prst="line">
            <a:avLst/>
          </a:prstGeom>
          <a:ln w="76200" cap="flat" cmpd="sng" algn="ctr">
            <a:solidFill>
              <a:srgbClr val="7030A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9989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030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dirty="0"/>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848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6913" y="5632933"/>
            <a:ext cx="8453672" cy="566738"/>
          </a:xfrm>
        </p:spPr>
        <p:txBody>
          <a:bodyPr anchor="ctr">
            <a:normAutofit/>
          </a:bodyPr>
          <a:lstStyle>
            <a:lvl1pPr algn="l">
              <a:defRPr sz="1800" b="1">
                <a:solidFill>
                  <a:srgbClr val="254061"/>
                </a:solidFill>
              </a:defRPr>
            </a:lvl1pPr>
          </a:lstStyle>
          <a:p>
            <a:r>
              <a:rPr lang="en-US" smtClean="0"/>
              <a:t>Click to edit Master title style</a:t>
            </a:r>
            <a:endParaRPr lang="fr-CH"/>
          </a:p>
        </p:txBody>
      </p:sp>
      <p:sp>
        <p:nvSpPr>
          <p:cNvPr id="3" name="Picture Placeholder 2"/>
          <p:cNvSpPr>
            <a:spLocks noGrp="1"/>
          </p:cNvSpPr>
          <p:nvPr>
            <p:ph type="pic" idx="1"/>
          </p:nvPr>
        </p:nvSpPr>
        <p:spPr>
          <a:xfrm>
            <a:off x="326913" y="331423"/>
            <a:ext cx="8453672" cy="52135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CH"/>
          </a:p>
        </p:txBody>
      </p:sp>
    </p:spTree>
    <p:extLst>
      <p:ext uri="{BB962C8B-B14F-4D97-AF65-F5344CB8AC3E}">
        <p14:creationId xmlns:p14="http://schemas.microsoft.com/office/powerpoint/2010/main" val="377467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0516"/>
            <a:ext cx="8229600" cy="850776"/>
          </a:xfrm>
          <a:prstGeom prst="rect">
            <a:avLst/>
          </a:prstGeom>
        </p:spPr>
        <p:txBody>
          <a:bodyPr vert="horz" lIns="91440" tIns="45720" rIns="91440" bIns="45720" rtlCol="0" anchor="b">
            <a:normAutofit/>
          </a:bodyPr>
          <a:lstStyle/>
          <a:p>
            <a:r>
              <a:rPr lang="en-US" smtClean="0"/>
              <a:t>Click to edit Master title style</a:t>
            </a:r>
            <a:endParaRPr lang="fr-CH" dirty="0"/>
          </a:p>
        </p:txBody>
      </p:sp>
      <p:sp>
        <p:nvSpPr>
          <p:cNvPr id="3" name="Text Placeholder 2"/>
          <p:cNvSpPr>
            <a:spLocks noGrp="1"/>
          </p:cNvSpPr>
          <p:nvPr>
            <p:ph type="body" idx="1"/>
          </p:nvPr>
        </p:nvSpPr>
        <p:spPr>
          <a:xfrm>
            <a:off x="457200" y="1078524"/>
            <a:ext cx="8229600" cy="50476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dirty="0"/>
          </a:p>
        </p:txBody>
      </p:sp>
      <p:pic>
        <p:nvPicPr>
          <p:cNvPr id="6" name="Picture 1" descr="D:\WORK\ACTION\FORMATION\AHK\Attachments_20151123\AHK_NEULOGO-AI.jpg"/>
          <p:cNvPicPr>
            <a:picLocks noChangeAspect="1" noChangeArrowheads="1"/>
          </p:cNvPicPr>
          <p:nvPr userDrawn="1"/>
        </p:nvPicPr>
        <p:blipFill>
          <a:blip r:embed="rId24" cstate="print"/>
          <a:srcRect/>
          <a:stretch>
            <a:fillRect/>
          </a:stretch>
        </p:blipFill>
        <p:spPr bwMode="auto">
          <a:xfrm>
            <a:off x="22183" y="6397700"/>
            <a:ext cx="1906611" cy="388886"/>
          </a:xfrm>
          <a:prstGeom prst="rect">
            <a:avLst/>
          </a:prstGeom>
          <a:noFill/>
        </p:spPr>
      </p:pic>
      <p:pic>
        <p:nvPicPr>
          <p:cNvPr id="7" name="Picture 2" descr="D:\WORK\ACTION\FORMATION\AHK\Attachments_20151123\gizlogo.jpg"/>
          <p:cNvPicPr>
            <a:picLocks noChangeAspect="1" noChangeArrowheads="1"/>
          </p:cNvPicPr>
          <p:nvPr userDrawn="1"/>
        </p:nvPicPr>
        <p:blipFill>
          <a:blip r:embed="rId25" cstate="print"/>
          <a:srcRect/>
          <a:stretch>
            <a:fillRect/>
          </a:stretch>
        </p:blipFill>
        <p:spPr bwMode="auto">
          <a:xfrm>
            <a:off x="7772422" y="6286496"/>
            <a:ext cx="1371610" cy="571504"/>
          </a:xfrm>
          <a:prstGeom prst="rect">
            <a:avLst/>
          </a:prstGeom>
          <a:noFill/>
        </p:spPr>
      </p:pic>
    </p:spTree>
    <p:extLst>
      <p:ext uri="{BB962C8B-B14F-4D97-AF65-F5344CB8AC3E}">
        <p14:creationId xmlns:p14="http://schemas.microsoft.com/office/powerpoint/2010/main" val="371690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p:txStyles>
    <p:titleStyle>
      <a:lvl1pPr algn="l" defTabSz="914400" rtl="0" eaLnBrk="1" latinLnBrk="0" hangingPunct="1">
        <a:spcBef>
          <a:spcPct val="0"/>
        </a:spcBef>
        <a:buNone/>
        <a:defRPr sz="2400" kern="1200">
          <a:solidFill>
            <a:srgbClr val="254061"/>
          </a:solidFill>
          <a:latin typeface="Arial Narrow" panose="020B060602020203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b="1" kern="1200">
          <a:solidFill>
            <a:srgbClr val="254061"/>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rgbClr val="254061"/>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rgbClr val="254061"/>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8.xml"/><Relationship Id="rId5" Type="http://schemas.openxmlformats.org/officeDocument/2006/relationships/image" Target="../media/image15.jpg"/><Relationship Id="rId4" Type="http://schemas.openxmlformats.org/officeDocument/2006/relationships/image" Target="../media/image14.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268" y="1412776"/>
            <a:ext cx="8229600" cy="1428760"/>
          </a:xfrm>
          <a:solidFill>
            <a:schemeClr val="accent4">
              <a:lumMod val="60000"/>
              <a:lumOff val="40000"/>
            </a:schemeClr>
          </a:solidFill>
        </p:spPr>
        <p:txBody>
          <a:bodyPr>
            <a:normAutofit/>
          </a:bodyPr>
          <a:lstStyle/>
          <a:p>
            <a:r>
              <a:rPr lang="fr-FR" dirty="0" smtClean="0">
                <a:solidFill>
                  <a:schemeClr val="tx1"/>
                </a:solidFill>
              </a:rPr>
              <a:t>ISO 50001:2011</a:t>
            </a:r>
            <a:br>
              <a:rPr lang="fr-FR" dirty="0" smtClean="0">
                <a:solidFill>
                  <a:schemeClr val="tx1"/>
                </a:solidFill>
              </a:rPr>
            </a:br>
            <a:r>
              <a:rPr lang="fr-FR" dirty="0" smtClean="0">
                <a:solidFill>
                  <a:schemeClr val="tx1"/>
                </a:solidFill>
              </a:rPr>
              <a:t>LES EXIGENCES</a:t>
            </a:r>
            <a:endParaRPr lang="fr-CH" dirty="0">
              <a:solidFill>
                <a:schemeClr val="tx1"/>
              </a:solidFill>
            </a:endParaRPr>
          </a:p>
        </p:txBody>
      </p:sp>
      <p:sp>
        <p:nvSpPr>
          <p:cNvPr id="5" name="Rectangle 2"/>
          <p:cNvSpPr txBox="1">
            <a:spLocks noChangeArrowheads="1"/>
          </p:cNvSpPr>
          <p:nvPr/>
        </p:nvSpPr>
        <p:spPr bwMode="auto">
          <a:xfrm>
            <a:off x="3870523" y="5021163"/>
            <a:ext cx="4733925" cy="1000125"/>
          </a:xfrm>
          <a:prstGeom prst="rect">
            <a:avLst/>
          </a:prstGeom>
          <a:solidFill>
            <a:srgbClr val="326EC2">
              <a:alpha val="79999"/>
            </a:srgbClr>
          </a:solidFill>
          <a:ln w="9525">
            <a:noFill/>
            <a:miter lim="800000"/>
            <a:headEnd/>
            <a:tailEnd/>
          </a:ln>
          <a:effectLst/>
        </p:spPr>
        <p:txBody>
          <a:bodyPr lIns="540000" tIns="0" rIns="0" bIns="36000" anchor="ctr"/>
          <a:lstStyle/>
          <a:p>
            <a:pPr algn="r" eaLnBrk="0" hangingPunct="0">
              <a:spcBef>
                <a:spcPct val="20000"/>
              </a:spcBef>
              <a:defRPr/>
            </a:pPr>
            <a:r>
              <a:rPr lang="en-GB" sz="1200" b="1" dirty="0" err="1">
                <a:solidFill>
                  <a:schemeClr val="bg1"/>
                </a:solidFill>
                <a:latin typeface="Arial" charset="0"/>
              </a:rPr>
              <a:t>Dipl</a:t>
            </a:r>
            <a:r>
              <a:rPr lang="en-GB" sz="1200" b="1" dirty="0">
                <a:solidFill>
                  <a:schemeClr val="bg1"/>
                </a:solidFill>
                <a:latin typeface="Arial" charset="0"/>
              </a:rPr>
              <a:t>. – </a:t>
            </a:r>
            <a:r>
              <a:rPr lang="en-GB" sz="1200" b="1" dirty="0" err="1">
                <a:solidFill>
                  <a:schemeClr val="bg1"/>
                </a:solidFill>
                <a:latin typeface="Arial" charset="0"/>
              </a:rPr>
              <a:t>Ing</a:t>
            </a:r>
            <a:r>
              <a:rPr lang="en-GB" sz="1200" b="1" dirty="0">
                <a:solidFill>
                  <a:schemeClr val="bg1"/>
                </a:solidFill>
                <a:latin typeface="Arial" charset="0"/>
              </a:rPr>
              <a:t>. KAIS BOUDAYA</a:t>
            </a:r>
          </a:p>
          <a:p>
            <a:pPr algn="r" eaLnBrk="0" hangingPunct="0">
              <a:spcBef>
                <a:spcPct val="20000"/>
              </a:spcBef>
              <a:defRPr/>
            </a:pPr>
            <a:r>
              <a:rPr lang="en-GB" sz="1200" b="1" dirty="0" err="1" smtClean="0">
                <a:solidFill>
                  <a:schemeClr val="bg1"/>
                </a:solidFill>
                <a:latin typeface="Arial" charset="0"/>
              </a:rPr>
              <a:t>Directeur</a:t>
            </a:r>
            <a:r>
              <a:rPr lang="en-GB" sz="1200" b="1" dirty="0" smtClean="0">
                <a:solidFill>
                  <a:schemeClr val="bg1"/>
                </a:solidFill>
                <a:latin typeface="Arial" charset="0"/>
              </a:rPr>
              <a:t> </a:t>
            </a:r>
            <a:r>
              <a:rPr lang="en-GB" sz="1200" b="1" dirty="0" err="1" smtClean="0">
                <a:solidFill>
                  <a:schemeClr val="bg1"/>
                </a:solidFill>
                <a:latin typeface="Arial" charset="0"/>
              </a:rPr>
              <a:t>Général</a:t>
            </a:r>
            <a:r>
              <a:rPr lang="en-GB" sz="1200" b="1" dirty="0" smtClean="0">
                <a:solidFill>
                  <a:schemeClr val="bg1"/>
                </a:solidFill>
                <a:latin typeface="Arial" charset="0"/>
              </a:rPr>
              <a:t>, expert international des systems de management de </a:t>
            </a:r>
            <a:r>
              <a:rPr lang="en-GB" sz="1200" b="1" dirty="0" err="1" smtClean="0">
                <a:solidFill>
                  <a:schemeClr val="bg1"/>
                </a:solidFill>
                <a:latin typeface="Arial" charset="0"/>
              </a:rPr>
              <a:t>l’énergie</a:t>
            </a:r>
            <a:r>
              <a:rPr lang="en-GB" sz="1200" b="1" dirty="0" smtClean="0">
                <a:solidFill>
                  <a:schemeClr val="bg1"/>
                </a:solidFill>
                <a:latin typeface="Arial" charset="0"/>
              </a:rPr>
              <a:t>, </a:t>
            </a:r>
            <a:r>
              <a:rPr lang="en-GB" sz="1200" b="1" dirty="0" err="1" smtClean="0">
                <a:solidFill>
                  <a:schemeClr val="bg1"/>
                </a:solidFill>
                <a:latin typeface="Arial" charset="0"/>
              </a:rPr>
              <a:t>environnement</a:t>
            </a:r>
            <a:r>
              <a:rPr lang="en-GB" sz="1200" b="1" dirty="0" smtClean="0">
                <a:solidFill>
                  <a:schemeClr val="bg1"/>
                </a:solidFill>
                <a:latin typeface="Arial" charset="0"/>
              </a:rPr>
              <a:t>, </a:t>
            </a:r>
            <a:r>
              <a:rPr lang="en-GB" sz="1200" b="1" dirty="0" err="1" smtClean="0">
                <a:solidFill>
                  <a:schemeClr val="bg1"/>
                </a:solidFill>
                <a:latin typeface="Arial" charset="0"/>
              </a:rPr>
              <a:t>qualité</a:t>
            </a:r>
            <a:r>
              <a:rPr lang="en-GB" sz="1200" b="1" dirty="0" smtClean="0">
                <a:solidFill>
                  <a:schemeClr val="bg1"/>
                </a:solidFill>
                <a:latin typeface="Arial" charset="0"/>
              </a:rPr>
              <a:t> et SST</a:t>
            </a:r>
          </a:p>
          <a:p>
            <a:pPr algn="r" eaLnBrk="0" hangingPunct="0">
              <a:spcBef>
                <a:spcPct val="20000"/>
              </a:spcBef>
              <a:defRPr/>
            </a:pPr>
            <a:endParaRPr lang="en-GB" sz="1200" b="1" dirty="0">
              <a:solidFill>
                <a:schemeClr val="bg1"/>
              </a:solidFill>
              <a:latin typeface="Arial" charset="0"/>
            </a:endParaRPr>
          </a:p>
          <a:p>
            <a:pPr algn="r">
              <a:spcBef>
                <a:spcPct val="0"/>
              </a:spcBef>
              <a:defRPr/>
            </a:pPr>
            <a:r>
              <a:rPr lang="de-DE" sz="1200" kern="0" dirty="0" smtClean="0">
                <a:solidFill>
                  <a:schemeClr val="bg1"/>
                </a:solidFill>
                <a:latin typeface="+mj-lt"/>
                <a:ea typeface="+mj-ea"/>
                <a:cs typeface="+mj-cs"/>
              </a:rPr>
              <a:t>email</a:t>
            </a:r>
            <a:r>
              <a:rPr lang="de-DE" sz="1200" kern="0" dirty="0">
                <a:solidFill>
                  <a:schemeClr val="bg1"/>
                </a:solidFill>
                <a:latin typeface="+mj-lt"/>
                <a:ea typeface="+mj-ea"/>
                <a:cs typeface="+mj-cs"/>
              </a:rPr>
              <a:t>: </a:t>
            </a:r>
            <a:r>
              <a:rPr lang="de-DE" sz="1200" kern="0" dirty="0" smtClean="0">
                <a:solidFill>
                  <a:schemeClr val="bg1"/>
                </a:solidFill>
                <a:latin typeface="+mj-lt"/>
                <a:ea typeface="+mj-ea"/>
                <a:cs typeface="+mj-cs"/>
              </a:rPr>
              <a:t>kais.boudaya@gmail.com</a:t>
            </a:r>
            <a:endParaRPr lang="de-DE" sz="1200" kern="0" dirty="0">
              <a:solidFill>
                <a:schemeClr val="bg1"/>
              </a:solidFill>
              <a:latin typeface="+mj-lt"/>
              <a:ea typeface="+mj-ea"/>
              <a:cs typeface="+mj-cs"/>
            </a:endParaRPr>
          </a:p>
        </p:txBody>
      </p:sp>
    </p:spTree>
    <p:extLst>
      <p:ext uri="{BB962C8B-B14F-4D97-AF65-F5344CB8AC3E}">
        <p14:creationId xmlns:p14="http://schemas.microsoft.com/office/powerpoint/2010/main" val="817777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bwMode="auto">
          <a:xfrm>
            <a:off x="500063" y="285750"/>
            <a:ext cx="5761037" cy="542925"/>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fr-FR" sz="2600" dirty="0" smtClean="0">
                <a:effectLst/>
                <a:cs typeface="Times New Roman" pitchFamily="18" charset="0"/>
              </a:rPr>
              <a:t>Revue énergétique: </a:t>
            </a:r>
            <a:r>
              <a:rPr lang="fr-FR" sz="2600" dirty="0" smtClean="0">
                <a:solidFill>
                  <a:srgbClr val="FF0000"/>
                </a:solidFill>
                <a:effectLst/>
                <a:cs typeface="Times New Roman" pitchFamily="18" charset="0"/>
              </a:rPr>
              <a:t>Exigences</a:t>
            </a:r>
          </a:p>
        </p:txBody>
      </p:sp>
      <p:sp>
        <p:nvSpPr>
          <p:cNvPr id="13316" name="Rectangle 5"/>
          <p:cNvSpPr>
            <a:spLocks noChangeArrowheads="1"/>
          </p:cNvSpPr>
          <p:nvPr/>
        </p:nvSpPr>
        <p:spPr bwMode="auto">
          <a:xfrm>
            <a:off x="743471" y="1124744"/>
            <a:ext cx="8004993" cy="4524315"/>
          </a:xfrm>
          <a:prstGeom prst="rect">
            <a:avLst/>
          </a:prstGeom>
          <a:noFill/>
          <a:ln w="9525">
            <a:noFill/>
            <a:miter lim="800000"/>
            <a:headEnd/>
            <a:tailEnd/>
          </a:ln>
        </p:spPr>
        <p:txBody>
          <a:bodyPr wrap="square">
            <a:spAutoFit/>
          </a:bodyPr>
          <a:lstStyle/>
          <a:p>
            <a:pPr algn="just"/>
            <a:r>
              <a:rPr lang="fr-FR" dirty="0" smtClean="0">
                <a:solidFill>
                  <a:schemeClr val="tx1"/>
                </a:solidFill>
              </a:rPr>
              <a:t>L’organisme doit élaborer, enregistrer et tenir à jour une revue énergétique. </a:t>
            </a:r>
          </a:p>
          <a:p>
            <a:pPr algn="just"/>
            <a:endParaRPr lang="fr-FR" dirty="0" smtClean="0">
              <a:solidFill>
                <a:schemeClr val="tx1"/>
              </a:solidFill>
            </a:endParaRPr>
          </a:p>
          <a:p>
            <a:pPr algn="just"/>
            <a:r>
              <a:rPr lang="fr-FR" b="1" u="sng" dirty="0" smtClean="0">
                <a:solidFill>
                  <a:srgbClr val="0000FF"/>
                </a:solidFill>
              </a:rPr>
              <a:t>La méthodologie et les critères d’élaboration de cette revue doivent être documentés. </a:t>
            </a:r>
          </a:p>
          <a:p>
            <a:pPr algn="just"/>
            <a:endParaRPr lang="fr-FR" dirty="0" smtClean="0">
              <a:solidFill>
                <a:schemeClr val="tx1"/>
              </a:solidFill>
            </a:endParaRPr>
          </a:p>
          <a:p>
            <a:pPr algn="just"/>
            <a:r>
              <a:rPr lang="fr-FR" dirty="0" smtClean="0">
                <a:solidFill>
                  <a:schemeClr val="tx1"/>
                </a:solidFill>
              </a:rPr>
              <a:t>Pour concevoir sa revue énergétique, l’organisme doit: </a:t>
            </a:r>
          </a:p>
          <a:p>
            <a:pPr algn="just"/>
            <a:r>
              <a:rPr lang="fr-FR" dirty="0" smtClean="0">
                <a:solidFill>
                  <a:srgbClr val="0000FF"/>
                </a:solidFill>
              </a:rPr>
              <a:t>a) </a:t>
            </a:r>
            <a:r>
              <a:rPr lang="fr-FR" dirty="0" smtClean="0">
                <a:solidFill>
                  <a:schemeClr val="tx1"/>
                </a:solidFill>
              </a:rPr>
              <a:t>analyser l’usage énergétique à partir de mesures et autres données : </a:t>
            </a:r>
          </a:p>
          <a:p>
            <a:pPr lvl="1" algn="just">
              <a:buFont typeface="Arial" pitchFamily="34" charset="0"/>
              <a:buChar char="•"/>
            </a:pPr>
            <a:r>
              <a:rPr lang="fr-FR" dirty="0" smtClean="0">
                <a:solidFill>
                  <a:schemeClr val="tx1"/>
                </a:solidFill>
              </a:rPr>
              <a:t> identifier les sources d’énergie actuelles, </a:t>
            </a:r>
          </a:p>
          <a:p>
            <a:pPr lvl="1" algn="just">
              <a:buFont typeface="Arial" pitchFamily="34" charset="0"/>
              <a:buChar char="•"/>
            </a:pPr>
            <a:r>
              <a:rPr lang="fr-FR" dirty="0" smtClean="0">
                <a:solidFill>
                  <a:schemeClr val="tx1"/>
                </a:solidFill>
              </a:rPr>
              <a:t> évaluer l’usage et la consommation énergétiques passés et présents, </a:t>
            </a:r>
          </a:p>
        </p:txBody>
      </p:sp>
    </p:spTree>
    <p:extLst>
      <p:ext uri="{BB962C8B-B14F-4D97-AF65-F5344CB8AC3E}">
        <p14:creationId xmlns:p14="http://schemas.microsoft.com/office/powerpoint/2010/main" val="649419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bwMode="auto">
          <a:xfrm>
            <a:off x="500063" y="285750"/>
            <a:ext cx="5761037" cy="542925"/>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fr-FR" sz="2600" dirty="0" smtClean="0">
                <a:effectLst/>
                <a:cs typeface="Times New Roman" pitchFamily="18" charset="0"/>
              </a:rPr>
              <a:t>Revue énergétique: </a:t>
            </a:r>
            <a:r>
              <a:rPr lang="fr-FR" sz="2600" dirty="0" smtClean="0">
                <a:solidFill>
                  <a:srgbClr val="FF0000"/>
                </a:solidFill>
                <a:effectLst/>
                <a:cs typeface="Times New Roman" pitchFamily="18" charset="0"/>
              </a:rPr>
              <a:t>Exigences</a:t>
            </a:r>
          </a:p>
        </p:txBody>
      </p:sp>
      <p:sp>
        <p:nvSpPr>
          <p:cNvPr id="13316" name="Rectangle 5"/>
          <p:cNvSpPr>
            <a:spLocks noChangeArrowheads="1"/>
          </p:cNvSpPr>
          <p:nvPr/>
        </p:nvSpPr>
        <p:spPr bwMode="auto">
          <a:xfrm>
            <a:off x="467544" y="942394"/>
            <a:ext cx="8472537" cy="4862870"/>
          </a:xfrm>
          <a:prstGeom prst="rect">
            <a:avLst/>
          </a:prstGeom>
          <a:noFill/>
          <a:ln w="9525">
            <a:noFill/>
            <a:miter lim="800000"/>
            <a:headEnd/>
            <a:tailEnd/>
          </a:ln>
        </p:spPr>
        <p:txBody>
          <a:bodyPr wrap="square">
            <a:spAutoFit/>
          </a:bodyPr>
          <a:lstStyle/>
          <a:p>
            <a:pPr algn="just"/>
            <a:r>
              <a:rPr lang="fr-FR" sz="2200" b="1" dirty="0" smtClean="0">
                <a:solidFill>
                  <a:srgbClr val="0000FF"/>
                </a:solidFill>
              </a:rPr>
              <a:t>b) </a:t>
            </a:r>
            <a:r>
              <a:rPr lang="fr-FR" sz="2200" dirty="0" smtClean="0">
                <a:solidFill>
                  <a:schemeClr val="tx1"/>
                </a:solidFill>
              </a:rPr>
              <a:t>identifier – en s’appuyant sur l’analyse des usages énergétiques – les domaines d’usage et consommation énergétiques significatifs : </a:t>
            </a:r>
          </a:p>
          <a:p>
            <a:pPr lvl="1" algn="just">
              <a:buFont typeface="Arial" pitchFamily="34" charset="0"/>
              <a:buChar char="•"/>
            </a:pPr>
            <a:r>
              <a:rPr lang="fr-FR" sz="2200" dirty="0" smtClean="0">
                <a:solidFill>
                  <a:schemeClr val="tx1"/>
                </a:solidFill>
              </a:rPr>
              <a:t> identifier les </a:t>
            </a:r>
            <a:r>
              <a:rPr lang="fr-FR" sz="2200" dirty="0" smtClean="0">
                <a:solidFill>
                  <a:srgbClr val="FFC000"/>
                </a:solidFill>
              </a:rPr>
              <a:t>installations</a:t>
            </a:r>
            <a:r>
              <a:rPr lang="fr-FR" sz="2200" dirty="0" smtClean="0">
                <a:solidFill>
                  <a:schemeClr val="tx1"/>
                </a:solidFill>
              </a:rPr>
              <a:t>, </a:t>
            </a:r>
            <a:r>
              <a:rPr lang="fr-FR" sz="2200" dirty="0" smtClean="0">
                <a:solidFill>
                  <a:srgbClr val="FFC000"/>
                </a:solidFill>
              </a:rPr>
              <a:t>équipements</a:t>
            </a:r>
            <a:r>
              <a:rPr lang="fr-FR" sz="2200" dirty="0" smtClean="0">
                <a:solidFill>
                  <a:schemeClr val="tx1"/>
                </a:solidFill>
              </a:rPr>
              <a:t>, </a:t>
            </a:r>
            <a:r>
              <a:rPr lang="fr-FR" sz="2200" dirty="0" smtClean="0">
                <a:solidFill>
                  <a:srgbClr val="FFC000"/>
                </a:solidFill>
              </a:rPr>
              <a:t>systèmes</a:t>
            </a:r>
            <a:r>
              <a:rPr lang="fr-FR" sz="2200" dirty="0" smtClean="0">
                <a:solidFill>
                  <a:schemeClr val="tx1"/>
                </a:solidFill>
              </a:rPr>
              <a:t>, </a:t>
            </a:r>
            <a:r>
              <a:rPr lang="fr-FR" sz="2200" dirty="0" smtClean="0">
                <a:solidFill>
                  <a:srgbClr val="FFC000"/>
                </a:solidFill>
              </a:rPr>
              <a:t>processus</a:t>
            </a:r>
            <a:r>
              <a:rPr lang="fr-FR" sz="2200" dirty="0" smtClean="0">
                <a:solidFill>
                  <a:schemeClr val="tx1"/>
                </a:solidFill>
              </a:rPr>
              <a:t> et </a:t>
            </a:r>
            <a:r>
              <a:rPr lang="fr-FR" sz="2200" dirty="0" smtClean="0">
                <a:solidFill>
                  <a:srgbClr val="FFC000"/>
                </a:solidFill>
              </a:rPr>
              <a:t>personnes</a:t>
            </a:r>
            <a:r>
              <a:rPr lang="fr-FR" sz="2200" dirty="0" smtClean="0">
                <a:solidFill>
                  <a:schemeClr val="tx1"/>
                </a:solidFill>
              </a:rPr>
              <a:t> travaillant pour ou au nom de l’organisme et ayant un impact significatif sur l’usage et la consommation énergétiques ; </a:t>
            </a:r>
          </a:p>
          <a:p>
            <a:pPr lvl="1" algn="just">
              <a:buFont typeface="Arial" pitchFamily="34" charset="0"/>
              <a:buChar char="•"/>
            </a:pPr>
            <a:r>
              <a:rPr lang="fr-FR" sz="2200" dirty="0" smtClean="0">
                <a:solidFill>
                  <a:schemeClr val="tx1"/>
                </a:solidFill>
              </a:rPr>
              <a:t> identifier toute autre </a:t>
            </a:r>
            <a:r>
              <a:rPr lang="fr-FR" sz="2200" dirty="0" smtClean="0">
                <a:solidFill>
                  <a:srgbClr val="FFC000"/>
                </a:solidFill>
              </a:rPr>
              <a:t>variable</a:t>
            </a:r>
            <a:r>
              <a:rPr lang="fr-FR" sz="2200" dirty="0" smtClean="0">
                <a:solidFill>
                  <a:schemeClr val="tx1"/>
                </a:solidFill>
              </a:rPr>
              <a:t> ayant un impact significatif sur l’usage et la consommation énergétiques; </a:t>
            </a:r>
          </a:p>
          <a:p>
            <a:pPr lvl="1" algn="just">
              <a:buFont typeface="Arial" pitchFamily="34" charset="0"/>
              <a:buChar char="•"/>
            </a:pPr>
            <a:r>
              <a:rPr lang="fr-FR" sz="2200" dirty="0" smtClean="0">
                <a:solidFill>
                  <a:schemeClr val="tx1"/>
                </a:solidFill>
              </a:rPr>
              <a:t> déterminer la performance actuelle des installations, équipements, systèmes et processus liés aux usages énergétiques significatifs identifiés;</a:t>
            </a:r>
            <a:r>
              <a:rPr lang="fr-FR" sz="2200" dirty="0" smtClean="0"/>
              <a:t> </a:t>
            </a:r>
          </a:p>
          <a:p>
            <a:pPr lvl="1" algn="just">
              <a:buFont typeface="Arial" pitchFamily="34" charset="0"/>
              <a:buChar char="•"/>
            </a:pPr>
            <a:r>
              <a:rPr lang="fr-FR" sz="2200" dirty="0" smtClean="0">
                <a:solidFill>
                  <a:schemeClr val="tx1"/>
                </a:solidFill>
              </a:rPr>
              <a:t> </a:t>
            </a:r>
            <a:r>
              <a:rPr lang="fr-FR" sz="2200" b="1" u="sng" dirty="0" smtClean="0">
                <a:solidFill>
                  <a:schemeClr val="tx1"/>
                </a:solidFill>
              </a:rPr>
              <a:t>estimer l’usage et la consommation énergétiques futurs </a:t>
            </a:r>
            <a:r>
              <a:rPr lang="fr-FR" sz="2200" dirty="0" smtClean="0">
                <a:solidFill>
                  <a:schemeClr val="tx1"/>
                </a:solidFill>
              </a:rPr>
              <a:t>; </a:t>
            </a:r>
          </a:p>
          <a:p>
            <a:pPr lvl="1" algn="just">
              <a:buFont typeface="Arial" pitchFamily="34" charset="0"/>
              <a:buChar char="•"/>
            </a:pPr>
            <a:endParaRPr lang="fr-FR" dirty="0" smtClean="0"/>
          </a:p>
        </p:txBody>
      </p:sp>
    </p:spTree>
    <p:extLst>
      <p:ext uri="{BB962C8B-B14F-4D97-AF65-F5344CB8AC3E}">
        <p14:creationId xmlns:p14="http://schemas.microsoft.com/office/powerpoint/2010/main" val="2451983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Identifier tous les équipements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1544" y="1124744"/>
            <a:ext cx="2422528" cy="2854400"/>
          </a:xfr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3388" y="917575"/>
            <a:ext cx="2495439" cy="249543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8144" y="620688"/>
            <a:ext cx="2810452" cy="2329519"/>
          </a:xfrm>
          <a:prstGeom prst="rect">
            <a:avLst/>
          </a:prstGeom>
        </p:spPr>
      </p:pic>
      <p:pic>
        <p:nvPicPr>
          <p:cNvPr id="7" name="Image 6"/>
          <p:cNvPicPr>
            <a:picLocks noChangeAspect="1"/>
          </p:cNvPicPr>
          <p:nvPr/>
        </p:nvPicPr>
        <p:blipFill rotWithShape="1">
          <a:blip r:embed="rId5">
            <a:extLst>
              <a:ext uri="{28A0092B-C50C-407E-A947-70E740481C1C}">
                <a14:useLocalDpi xmlns:a14="http://schemas.microsoft.com/office/drawing/2010/main" val="0"/>
              </a:ext>
            </a:extLst>
          </a:blip>
          <a:srcRect b="17781"/>
          <a:stretch/>
        </p:blipFill>
        <p:spPr>
          <a:xfrm>
            <a:off x="242009" y="4151616"/>
            <a:ext cx="2692063" cy="1837541"/>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6318" y="3413014"/>
            <a:ext cx="3705018" cy="2339454"/>
          </a:xfrm>
          <a:prstGeom prst="rect">
            <a:avLst/>
          </a:prstGeom>
        </p:spPr>
      </p:pic>
    </p:spTree>
    <p:extLst>
      <p:ext uri="{BB962C8B-B14F-4D97-AF65-F5344CB8AC3E}">
        <p14:creationId xmlns:p14="http://schemas.microsoft.com/office/powerpoint/2010/main" val="1237382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bwMode="auto">
          <a:xfrm>
            <a:off x="500063" y="285750"/>
            <a:ext cx="5761037" cy="542925"/>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fr-FR" sz="2600" dirty="0" smtClean="0">
                <a:effectLst/>
                <a:cs typeface="Times New Roman" pitchFamily="18" charset="0"/>
              </a:rPr>
              <a:t>Revue énergétique: </a:t>
            </a:r>
            <a:r>
              <a:rPr lang="fr-FR" sz="2600" dirty="0" smtClean="0">
                <a:solidFill>
                  <a:srgbClr val="FF0000"/>
                </a:solidFill>
                <a:effectLst/>
                <a:cs typeface="Times New Roman" pitchFamily="18" charset="0"/>
              </a:rPr>
              <a:t>Exigences</a:t>
            </a:r>
          </a:p>
        </p:txBody>
      </p:sp>
      <p:sp>
        <p:nvSpPr>
          <p:cNvPr id="13316" name="Rectangle 5"/>
          <p:cNvSpPr>
            <a:spLocks noChangeArrowheads="1"/>
          </p:cNvSpPr>
          <p:nvPr/>
        </p:nvSpPr>
        <p:spPr bwMode="auto">
          <a:xfrm>
            <a:off x="323528" y="1412776"/>
            <a:ext cx="8280920" cy="3046988"/>
          </a:xfrm>
          <a:prstGeom prst="rect">
            <a:avLst/>
          </a:prstGeom>
          <a:noFill/>
          <a:ln w="9525">
            <a:noFill/>
            <a:miter lim="800000"/>
            <a:headEnd/>
            <a:tailEnd/>
          </a:ln>
        </p:spPr>
        <p:txBody>
          <a:bodyPr wrap="square">
            <a:spAutoFit/>
          </a:bodyPr>
          <a:lstStyle/>
          <a:p>
            <a:pPr algn="just"/>
            <a:r>
              <a:rPr lang="fr-FR" b="1" dirty="0">
                <a:solidFill>
                  <a:srgbClr val="0000FF"/>
                </a:solidFill>
              </a:rPr>
              <a:t>C</a:t>
            </a:r>
            <a:r>
              <a:rPr lang="fr-FR" b="1" dirty="0" smtClean="0">
                <a:solidFill>
                  <a:srgbClr val="0000FF"/>
                </a:solidFill>
              </a:rPr>
              <a:t>) </a:t>
            </a:r>
            <a:r>
              <a:rPr lang="fr-FR" dirty="0" smtClean="0">
                <a:solidFill>
                  <a:schemeClr val="tx1"/>
                </a:solidFill>
              </a:rPr>
              <a:t>identifier, hiérarchiser et enregistrer les opportunités d’amélioration de la performance énergétique, y compris – le cas échéant – les potentielles sources d’énergie, emplois de sources d’énergie alternatives ou renouvelables. </a:t>
            </a:r>
          </a:p>
          <a:p>
            <a:pPr algn="just"/>
            <a:endParaRPr lang="fr-FR" dirty="0" smtClean="0">
              <a:solidFill>
                <a:schemeClr val="tx1"/>
              </a:solidFill>
            </a:endParaRPr>
          </a:p>
          <a:p>
            <a:pPr algn="just"/>
            <a:r>
              <a:rPr lang="fr-FR" i="1" dirty="0" smtClean="0">
                <a:solidFill>
                  <a:schemeClr val="tx1"/>
                </a:solidFill>
              </a:rPr>
              <a:t>La revue énergétique doit être actualisée à des intervalles définis, ainsi qu’après toute modification majeure des installations, équipements, systèmes ou processus.</a:t>
            </a:r>
          </a:p>
        </p:txBody>
      </p:sp>
    </p:spTree>
    <p:extLst>
      <p:ext uri="{BB962C8B-B14F-4D97-AF65-F5344CB8AC3E}">
        <p14:creationId xmlns:p14="http://schemas.microsoft.com/office/powerpoint/2010/main" val="4174907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de résultats d’une revue énergétique</a:t>
            </a: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86731472"/>
              </p:ext>
            </p:extLst>
          </p:nvPr>
        </p:nvGraphicFramePr>
        <p:xfrm>
          <a:off x="0" y="1412776"/>
          <a:ext cx="9108504" cy="4478695"/>
        </p:xfrm>
        <a:graphic>
          <a:graphicData uri="http://schemas.openxmlformats.org/drawingml/2006/table">
            <a:tbl>
              <a:tblPr>
                <a:tableStyleId>{5C22544A-7EE6-4342-B048-85BDC9FD1C3A}</a:tableStyleId>
              </a:tblPr>
              <a:tblGrid>
                <a:gridCol w="1053753"/>
                <a:gridCol w="2395797"/>
                <a:gridCol w="755522"/>
                <a:gridCol w="1036357"/>
                <a:gridCol w="745580"/>
                <a:gridCol w="1351985"/>
                <a:gridCol w="566640"/>
                <a:gridCol w="1202870"/>
              </a:tblGrid>
              <a:tr h="204331">
                <a:tc>
                  <a:txBody>
                    <a:bodyPr/>
                    <a:lstStyle/>
                    <a:p>
                      <a:pPr algn="l" fontAlgn="b"/>
                      <a:endParaRPr lang="fr-FR" sz="1400" b="0" i="0" u="none" strike="noStrike" dirty="0">
                        <a:solidFill>
                          <a:srgbClr val="000000"/>
                        </a:solidFill>
                        <a:effectLst/>
                        <a:latin typeface="+mj-lt"/>
                      </a:endParaRPr>
                    </a:p>
                  </a:txBody>
                  <a:tcPr marL="6634" marR="6634" marT="6634" marB="0" anchor="b"/>
                </a:tc>
                <a:tc>
                  <a:txBody>
                    <a:bodyPr/>
                    <a:lstStyle/>
                    <a:p>
                      <a:pPr algn="l" fontAlgn="b"/>
                      <a:endParaRPr lang="fr-FR" sz="1400" b="0" i="0" u="none" strike="noStrike">
                        <a:solidFill>
                          <a:srgbClr val="000000"/>
                        </a:solidFill>
                        <a:effectLst/>
                        <a:latin typeface="+mj-lt"/>
                      </a:endParaRPr>
                    </a:p>
                  </a:txBody>
                  <a:tcPr marL="6634" marR="6634" marT="6634" marB="0" anchor="b"/>
                </a:tc>
                <a:tc>
                  <a:txBody>
                    <a:bodyPr/>
                    <a:lstStyle/>
                    <a:p>
                      <a:pPr algn="ctr" fontAlgn="ctr"/>
                      <a:r>
                        <a:rPr lang="fr-FR" sz="1400" u="none" strike="noStrike">
                          <a:effectLst/>
                          <a:latin typeface="+mj-lt"/>
                        </a:rPr>
                        <a:t>Note</a:t>
                      </a:r>
                      <a:endParaRPr lang="fr-FR" sz="1400" b="1" i="0" u="none" strike="noStrike">
                        <a:solidFill>
                          <a:srgbClr val="FFFFFF"/>
                        </a:solidFill>
                        <a:effectLst/>
                        <a:latin typeface="+mj-lt"/>
                      </a:endParaRPr>
                    </a:p>
                  </a:txBody>
                  <a:tcPr marL="6634" marR="6634" marT="6634" marB="0" anchor="ctr"/>
                </a:tc>
                <a:tc>
                  <a:txBody>
                    <a:bodyPr/>
                    <a:lstStyle/>
                    <a:p>
                      <a:pPr algn="l" fontAlgn="b"/>
                      <a:endParaRPr lang="fr-FR" sz="1400" b="0" i="0" u="none" strike="noStrike">
                        <a:solidFill>
                          <a:srgbClr val="000000"/>
                        </a:solidFill>
                        <a:effectLst/>
                        <a:latin typeface="+mj-lt"/>
                      </a:endParaRPr>
                    </a:p>
                  </a:txBody>
                  <a:tcPr marL="6634" marR="6634" marT="6634" marB="0" anchor="b"/>
                </a:tc>
                <a:tc>
                  <a:txBody>
                    <a:bodyPr/>
                    <a:lstStyle/>
                    <a:p>
                      <a:pPr algn="ctr" fontAlgn="ctr"/>
                      <a:r>
                        <a:rPr lang="fr-FR" sz="1400" u="none" strike="noStrike">
                          <a:effectLst/>
                          <a:latin typeface="+mj-lt"/>
                        </a:rPr>
                        <a:t>Note</a:t>
                      </a:r>
                      <a:endParaRPr lang="fr-FR" sz="1400" b="1" i="0" u="none" strike="noStrike">
                        <a:solidFill>
                          <a:srgbClr val="FFFFFF"/>
                        </a:solidFill>
                        <a:effectLst/>
                        <a:latin typeface="+mj-lt"/>
                      </a:endParaRPr>
                    </a:p>
                  </a:txBody>
                  <a:tcPr marL="6634" marR="6634" marT="6634" marB="0" anchor="ctr"/>
                </a:tc>
                <a:tc>
                  <a:txBody>
                    <a:bodyPr/>
                    <a:lstStyle/>
                    <a:p>
                      <a:pPr algn="l" fontAlgn="b"/>
                      <a:endParaRPr lang="fr-FR" sz="1400" b="0" i="0" u="none" strike="noStrike">
                        <a:solidFill>
                          <a:srgbClr val="000000"/>
                        </a:solidFill>
                        <a:effectLst/>
                        <a:latin typeface="+mj-lt"/>
                      </a:endParaRPr>
                    </a:p>
                  </a:txBody>
                  <a:tcPr marL="6634" marR="6634" marT="6634" marB="0" anchor="b"/>
                </a:tc>
                <a:tc>
                  <a:txBody>
                    <a:bodyPr/>
                    <a:lstStyle/>
                    <a:p>
                      <a:pPr algn="ctr" fontAlgn="ctr"/>
                      <a:r>
                        <a:rPr lang="fr-FR" sz="1400" u="none" strike="noStrike">
                          <a:effectLst/>
                          <a:latin typeface="+mj-lt"/>
                        </a:rPr>
                        <a:t>Note</a:t>
                      </a:r>
                      <a:endParaRPr lang="fr-FR" sz="1400" b="1" i="0" u="none" strike="noStrike">
                        <a:solidFill>
                          <a:srgbClr val="FFFFFF"/>
                        </a:solidFill>
                        <a:effectLst/>
                        <a:latin typeface="+mj-lt"/>
                      </a:endParaRPr>
                    </a:p>
                  </a:txBody>
                  <a:tcPr marL="6634" marR="6634" marT="6634" marB="0" anchor="ctr"/>
                </a:tc>
                <a:tc>
                  <a:txBody>
                    <a:bodyPr/>
                    <a:lstStyle/>
                    <a:p>
                      <a:pPr algn="l" fontAlgn="b"/>
                      <a:endParaRPr lang="fr-FR" sz="1400" b="0" i="0" u="none" strike="noStrike">
                        <a:solidFill>
                          <a:srgbClr val="000000"/>
                        </a:solidFill>
                        <a:effectLst/>
                        <a:latin typeface="+mj-lt"/>
                      </a:endParaRPr>
                    </a:p>
                  </a:txBody>
                  <a:tcPr marL="6634" marR="6634" marT="6634" marB="0" anchor="b"/>
                </a:tc>
              </a:tr>
              <a:tr h="543428">
                <a:tc>
                  <a:txBody>
                    <a:bodyPr/>
                    <a:lstStyle/>
                    <a:p>
                      <a:pPr algn="ctr" fontAlgn="ctr"/>
                      <a:r>
                        <a:rPr lang="fr-FR" sz="1200" u="none" strike="noStrike">
                          <a:effectLst/>
                          <a:latin typeface="+mj-lt"/>
                        </a:rPr>
                        <a:t>Usage</a:t>
                      </a:r>
                      <a:endParaRPr lang="fr-FR" sz="1200" b="0" i="0" u="none" strike="noStrike">
                        <a:solidFill>
                          <a:srgbClr val="000000"/>
                        </a:solidFill>
                        <a:effectLst/>
                        <a:latin typeface="+mj-lt"/>
                      </a:endParaRPr>
                    </a:p>
                  </a:txBody>
                  <a:tcPr marL="6634" marR="6634" marT="6634" marB="0" anchor="ctr"/>
                </a:tc>
                <a:tc>
                  <a:txBody>
                    <a:bodyPr/>
                    <a:lstStyle/>
                    <a:p>
                      <a:pPr algn="ctr" fontAlgn="ctr"/>
                      <a:r>
                        <a:rPr lang="fr-FR" sz="1200" u="none" strike="noStrike">
                          <a:effectLst/>
                          <a:latin typeface="+mj-lt"/>
                        </a:rPr>
                        <a:t>Action d'amélioration</a:t>
                      </a:r>
                      <a:endParaRPr lang="fr-FR" sz="1200" b="0" i="0" u="none" strike="noStrike">
                        <a:solidFill>
                          <a:srgbClr val="000000"/>
                        </a:solidFill>
                        <a:effectLst/>
                        <a:latin typeface="+mj-lt"/>
                      </a:endParaRPr>
                    </a:p>
                  </a:txBody>
                  <a:tcPr marL="6634" marR="6634" marT="6634" marB="0" anchor="ctr"/>
                </a:tc>
                <a:tc>
                  <a:txBody>
                    <a:bodyPr/>
                    <a:lstStyle/>
                    <a:p>
                      <a:pPr algn="ctr" fontAlgn="ctr"/>
                      <a:r>
                        <a:rPr lang="fr-FR" sz="1200" u="none" strike="noStrike">
                          <a:effectLst/>
                          <a:latin typeface="+mj-lt"/>
                        </a:rPr>
                        <a:t>% Consommation</a:t>
                      </a:r>
                      <a:endParaRPr lang="fr-FR" sz="1200" b="1" i="0" u="none" strike="noStrike">
                        <a:solidFill>
                          <a:srgbClr val="FFFFFF"/>
                        </a:solidFill>
                        <a:effectLst/>
                        <a:latin typeface="+mj-lt"/>
                      </a:endParaRPr>
                    </a:p>
                  </a:txBody>
                  <a:tcPr marL="6634" marR="6634" marT="6634" marB="0" anchor="ctr"/>
                </a:tc>
                <a:tc>
                  <a:txBody>
                    <a:bodyPr/>
                    <a:lstStyle/>
                    <a:p>
                      <a:pPr algn="ctr" fontAlgn="ctr"/>
                      <a:r>
                        <a:rPr lang="fr-FR" sz="1200" u="none" strike="noStrike">
                          <a:effectLst/>
                          <a:latin typeface="+mj-lt"/>
                        </a:rPr>
                        <a:t>Commentaire</a:t>
                      </a:r>
                      <a:endParaRPr lang="fr-FR" sz="1200" b="1" i="0" u="none" strike="noStrike">
                        <a:solidFill>
                          <a:srgbClr val="FFFFFF"/>
                        </a:solidFill>
                        <a:effectLst/>
                        <a:latin typeface="+mj-lt"/>
                      </a:endParaRPr>
                    </a:p>
                  </a:txBody>
                  <a:tcPr marL="6634" marR="6634" marT="6634" marB="0" anchor="ctr"/>
                </a:tc>
                <a:tc>
                  <a:txBody>
                    <a:bodyPr/>
                    <a:lstStyle/>
                    <a:p>
                      <a:pPr algn="ctr" fontAlgn="ctr"/>
                      <a:r>
                        <a:rPr lang="fr-FR" sz="1200" u="none" strike="noStrike">
                          <a:effectLst/>
                          <a:latin typeface="+mj-lt"/>
                        </a:rPr>
                        <a:t>Gain potentiel</a:t>
                      </a:r>
                      <a:endParaRPr lang="fr-FR" sz="1200" b="1" i="0" u="none" strike="noStrike">
                        <a:solidFill>
                          <a:srgbClr val="FFFFFF"/>
                        </a:solidFill>
                        <a:effectLst/>
                        <a:latin typeface="+mj-lt"/>
                      </a:endParaRPr>
                    </a:p>
                  </a:txBody>
                  <a:tcPr marL="6634" marR="6634" marT="6634" marB="0" anchor="ctr"/>
                </a:tc>
                <a:tc>
                  <a:txBody>
                    <a:bodyPr/>
                    <a:lstStyle/>
                    <a:p>
                      <a:pPr algn="ctr" fontAlgn="ctr"/>
                      <a:r>
                        <a:rPr lang="fr-FR" sz="1200" u="none" strike="noStrike">
                          <a:effectLst/>
                          <a:latin typeface="+mj-lt"/>
                        </a:rPr>
                        <a:t>Commentaire</a:t>
                      </a:r>
                      <a:endParaRPr lang="fr-FR" sz="1200" b="1" i="0" u="none" strike="noStrike">
                        <a:solidFill>
                          <a:srgbClr val="FFFFFF"/>
                        </a:solidFill>
                        <a:effectLst/>
                        <a:latin typeface="+mj-lt"/>
                      </a:endParaRPr>
                    </a:p>
                  </a:txBody>
                  <a:tcPr marL="6634" marR="6634" marT="6634" marB="0" anchor="ctr"/>
                </a:tc>
                <a:tc>
                  <a:txBody>
                    <a:bodyPr/>
                    <a:lstStyle/>
                    <a:p>
                      <a:pPr algn="ctr" fontAlgn="ctr"/>
                      <a:r>
                        <a:rPr lang="fr-FR" sz="1200" u="none" strike="noStrike">
                          <a:effectLst/>
                          <a:latin typeface="+mj-lt"/>
                        </a:rPr>
                        <a:t>TRI</a:t>
                      </a:r>
                      <a:endParaRPr lang="fr-FR" sz="1200" b="1" i="0" u="none" strike="noStrike">
                        <a:solidFill>
                          <a:srgbClr val="FFFFFF"/>
                        </a:solidFill>
                        <a:effectLst/>
                        <a:latin typeface="+mj-lt"/>
                      </a:endParaRPr>
                    </a:p>
                  </a:txBody>
                  <a:tcPr marL="6634" marR="6634" marT="6634" marB="0" anchor="ctr"/>
                </a:tc>
                <a:tc>
                  <a:txBody>
                    <a:bodyPr/>
                    <a:lstStyle/>
                    <a:p>
                      <a:pPr algn="ctr" fontAlgn="ctr"/>
                      <a:r>
                        <a:rPr lang="fr-FR" sz="1200" u="none" strike="noStrike" dirty="0">
                          <a:effectLst/>
                          <a:latin typeface="+mj-lt"/>
                        </a:rPr>
                        <a:t>Commentaire</a:t>
                      </a:r>
                      <a:endParaRPr lang="fr-FR" sz="1200" b="1" i="0" u="none" strike="noStrike" dirty="0">
                        <a:solidFill>
                          <a:srgbClr val="FFFFFF"/>
                        </a:solidFill>
                        <a:effectLst/>
                        <a:latin typeface="+mj-lt"/>
                      </a:endParaRPr>
                    </a:p>
                  </a:txBody>
                  <a:tcPr marL="6634" marR="6634" marT="6634" marB="0" anchor="ctr"/>
                </a:tc>
              </a:tr>
              <a:tr h="901997">
                <a:tc>
                  <a:txBody>
                    <a:bodyPr/>
                    <a:lstStyle/>
                    <a:p>
                      <a:pPr algn="ctr" fontAlgn="ctr"/>
                      <a:r>
                        <a:rPr lang="fr-FR" sz="1200" u="none" strike="noStrike">
                          <a:effectLst/>
                          <a:latin typeface="+mj-lt"/>
                        </a:rPr>
                        <a:t>Moyen de Production</a:t>
                      </a:r>
                      <a:endParaRPr lang="fr-FR" sz="1200" b="0" i="0" u="none" strike="noStrike">
                        <a:solidFill>
                          <a:srgbClr val="000000"/>
                        </a:solidFill>
                        <a:effectLst/>
                        <a:latin typeface="+mj-lt"/>
                      </a:endParaRPr>
                    </a:p>
                  </a:txBody>
                  <a:tcPr marL="6634" marR="6634" marT="6634" marB="0" anchor="ctr"/>
                </a:tc>
                <a:tc>
                  <a:txBody>
                    <a:bodyPr/>
                    <a:lstStyle/>
                    <a:p>
                      <a:pPr algn="l" fontAlgn="ctr"/>
                      <a:r>
                        <a:rPr lang="fr-FR" sz="1400" u="none" strike="noStrike" dirty="0">
                          <a:effectLst/>
                          <a:latin typeface="+mj-lt"/>
                        </a:rPr>
                        <a:t>AMELIORATION DE LA PERFORMANCE ENERGETIQUE DES LIGNES DE PRODUCTION</a:t>
                      </a:r>
                      <a:endParaRPr lang="fr-FR" sz="1400" b="0" i="0" u="none" strike="noStrike" dirty="0">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3</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22,0%</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3</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17,5% de gain/ Cons totale)</a:t>
                      </a:r>
                      <a:br>
                        <a:rPr lang="fr-FR" sz="1400" u="none" strike="noStrike">
                          <a:effectLst/>
                          <a:latin typeface="+mj-lt"/>
                        </a:rPr>
                      </a:br>
                      <a:r>
                        <a:rPr lang="fr-FR" sz="1400" u="none" strike="noStrike">
                          <a:effectLst/>
                          <a:latin typeface="+mj-lt"/>
                        </a:rPr>
                        <a:t>2 261 687 kWh/an </a:t>
                      </a:r>
                      <a:br>
                        <a:rPr lang="fr-FR" sz="1400" u="none" strike="noStrike">
                          <a:effectLst/>
                          <a:latin typeface="+mj-lt"/>
                        </a:rPr>
                      </a:br>
                      <a:r>
                        <a:rPr lang="fr-FR" sz="1400" u="none" strike="noStrike">
                          <a:effectLst/>
                          <a:latin typeface="+mj-lt"/>
                        </a:rPr>
                        <a:t>364 132 DT/an</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4</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  4 ans  et 3 Mois     </a:t>
                      </a:r>
                      <a:endParaRPr lang="fr-FR" sz="1400" b="0" i="0" u="none" strike="noStrike">
                        <a:solidFill>
                          <a:srgbClr val="000000"/>
                        </a:solidFill>
                        <a:effectLst/>
                        <a:latin typeface="+mj-lt"/>
                      </a:endParaRPr>
                    </a:p>
                  </a:txBody>
                  <a:tcPr marL="6634" marR="6634" marT="6634" marB="0" anchor="ctr"/>
                </a:tc>
              </a:tr>
              <a:tr h="1081282">
                <a:tc>
                  <a:txBody>
                    <a:bodyPr/>
                    <a:lstStyle/>
                    <a:p>
                      <a:pPr algn="ctr" fontAlgn="ctr"/>
                      <a:r>
                        <a:rPr lang="fr-FR" sz="1200" u="none" strike="noStrike">
                          <a:effectLst/>
                          <a:latin typeface="+mj-lt"/>
                        </a:rPr>
                        <a:t>Compression d'air</a:t>
                      </a:r>
                      <a:endParaRPr lang="fr-FR" sz="1200" b="0" i="0" u="none" strike="noStrike">
                        <a:solidFill>
                          <a:srgbClr val="000000"/>
                        </a:solidFill>
                        <a:effectLst/>
                        <a:latin typeface="+mj-lt"/>
                      </a:endParaRPr>
                    </a:p>
                  </a:txBody>
                  <a:tcPr marL="6634" marR="6634" marT="6634" marB="0" anchor="ctr"/>
                </a:tc>
                <a:tc>
                  <a:txBody>
                    <a:bodyPr/>
                    <a:lstStyle/>
                    <a:p>
                      <a:pPr algn="l" fontAlgn="ctr"/>
                      <a:r>
                        <a:rPr lang="fr-FR" sz="1400" u="none" strike="noStrike">
                          <a:effectLst/>
                          <a:latin typeface="+mj-lt"/>
                        </a:rPr>
                        <a:t>OPTIMISATION  DES CIRCUITS   D’AIR COMPRIME</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2</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14,3%</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(3% de gain/ Cons total)</a:t>
                      </a:r>
                      <a:br>
                        <a:rPr lang="fr-FR" sz="1400" u="none" strike="noStrike">
                          <a:effectLst/>
                          <a:latin typeface="+mj-lt"/>
                        </a:rPr>
                      </a:br>
                      <a:r>
                        <a:rPr lang="fr-FR" sz="1400" u="none" strike="noStrike">
                          <a:effectLst/>
                          <a:latin typeface="+mj-lt"/>
                        </a:rPr>
                        <a:t>365 463 kWh/an </a:t>
                      </a:r>
                      <a:br>
                        <a:rPr lang="fr-FR" sz="1400" u="none" strike="noStrike">
                          <a:effectLst/>
                          <a:latin typeface="+mj-lt"/>
                        </a:rPr>
                      </a:br>
                      <a:r>
                        <a:rPr lang="fr-FR" sz="1400" u="none" strike="noStrike">
                          <a:effectLst/>
                          <a:latin typeface="+mj-lt"/>
                        </a:rPr>
                        <a:t>59 000 DT par an</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4 Mois</a:t>
                      </a:r>
                      <a:endParaRPr lang="fr-FR" sz="1400" b="0" i="0" u="none" strike="noStrike">
                        <a:solidFill>
                          <a:srgbClr val="000000"/>
                        </a:solidFill>
                        <a:effectLst/>
                        <a:latin typeface="+mj-lt"/>
                      </a:endParaRPr>
                    </a:p>
                  </a:txBody>
                  <a:tcPr marL="6634" marR="6634" marT="6634" marB="0" anchor="ctr"/>
                </a:tc>
              </a:tr>
              <a:tr h="722713">
                <a:tc>
                  <a:txBody>
                    <a:bodyPr/>
                    <a:lstStyle/>
                    <a:p>
                      <a:pPr algn="ctr" fontAlgn="ctr"/>
                      <a:r>
                        <a:rPr lang="fr-FR" sz="1200" u="none" strike="noStrike">
                          <a:effectLst/>
                          <a:latin typeface="+mj-lt"/>
                        </a:rPr>
                        <a:t>Climatisation</a:t>
                      </a:r>
                      <a:endParaRPr lang="fr-FR" sz="1200" b="0" i="0" u="none" strike="noStrike">
                        <a:solidFill>
                          <a:srgbClr val="000000"/>
                        </a:solidFill>
                        <a:effectLst/>
                        <a:latin typeface="+mj-lt"/>
                      </a:endParaRPr>
                    </a:p>
                  </a:txBody>
                  <a:tcPr marL="6634" marR="6634" marT="6634" marB="0" anchor="ctr"/>
                </a:tc>
                <a:tc>
                  <a:txBody>
                    <a:bodyPr/>
                    <a:lstStyle/>
                    <a:p>
                      <a:pPr algn="l" fontAlgn="ctr"/>
                      <a:r>
                        <a:rPr lang="fr-FR" sz="1400" u="none" strike="noStrike">
                          <a:effectLst/>
                          <a:latin typeface="+mj-lt"/>
                        </a:rPr>
                        <a:t>AMELIORATION DE LA PERFORMANCE ENERGETIQUE DE LA CLIMATISATION </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3</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21,3%</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2</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(5,8% de gain/ Cons total)</a:t>
                      </a:r>
                      <a:br>
                        <a:rPr lang="fr-FR" sz="1400" u="none" strike="noStrike">
                          <a:effectLst/>
                          <a:latin typeface="+mj-lt"/>
                        </a:rPr>
                      </a:br>
                      <a:r>
                        <a:rPr lang="fr-FR" sz="1400" u="none" strike="noStrike">
                          <a:effectLst/>
                          <a:latin typeface="+mj-lt"/>
                        </a:rPr>
                        <a:t/>
                      </a:r>
                      <a:br>
                        <a:rPr lang="fr-FR" sz="1400" u="none" strike="noStrike">
                          <a:effectLst/>
                          <a:latin typeface="+mj-lt"/>
                        </a:rPr>
                      </a:br>
                      <a:r>
                        <a:rPr lang="fr-FR" sz="1400" u="none" strike="noStrike">
                          <a:effectLst/>
                          <a:latin typeface="+mj-lt"/>
                        </a:rPr>
                        <a:t>120476 DT/an</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7 Mois </a:t>
                      </a:r>
                      <a:endParaRPr lang="fr-FR" sz="1400" b="0" i="0" u="none" strike="noStrike">
                        <a:solidFill>
                          <a:srgbClr val="000000"/>
                        </a:solidFill>
                        <a:effectLst/>
                        <a:latin typeface="+mj-lt"/>
                      </a:endParaRPr>
                    </a:p>
                  </a:txBody>
                  <a:tcPr marL="6634" marR="6634" marT="6634" marB="0" anchor="ctr"/>
                </a:tc>
              </a:tr>
              <a:tr h="722713">
                <a:tc>
                  <a:txBody>
                    <a:bodyPr/>
                    <a:lstStyle/>
                    <a:p>
                      <a:pPr algn="ctr" fontAlgn="ctr"/>
                      <a:r>
                        <a:rPr lang="fr-FR" sz="1200" u="none" strike="noStrike" dirty="0">
                          <a:effectLst/>
                          <a:latin typeface="+mj-lt"/>
                        </a:rPr>
                        <a:t>Eclairage</a:t>
                      </a:r>
                      <a:endParaRPr lang="fr-FR" sz="1200" b="0" i="0" u="none" strike="noStrike" dirty="0">
                        <a:solidFill>
                          <a:srgbClr val="000000"/>
                        </a:solidFill>
                        <a:effectLst/>
                        <a:latin typeface="+mj-lt"/>
                      </a:endParaRPr>
                    </a:p>
                  </a:txBody>
                  <a:tcPr marL="6634" marR="6634" marT="6634" marB="0" anchor="ctr"/>
                </a:tc>
                <a:tc>
                  <a:txBody>
                    <a:bodyPr/>
                    <a:lstStyle/>
                    <a:p>
                      <a:pPr algn="l" fontAlgn="ctr"/>
                      <a:r>
                        <a:rPr lang="fr-FR" sz="1400" u="none" strike="noStrike">
                          <a:effectLst/>
                          <a:latin typeface="+mj-lt"/>
                        </a:rPr>
                        <a:t>RECOURS AUX SYSTEMES D’ECLAIRAGE PERFORMANT</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dirty="0">
                          <a:effectLst/>
                          <a:latin typeface="+mj-lt"/>
                        </a:rPr>
                        <a:t> </a:t>
                      </a:r>
                      <a:endParaRPr lang="fr-FR" sz="1400" b="0" i="0" u="none" strike="noStrike" dirty="0">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1</a:t>
                      </a:r>
                      <a:endParaRPr lang="fr-FR" sz="1400" b="0" i="0" u="none" strike="noStrike">
                        <a:solidFill>
                          <a:srgbClr val="000000"/>
                        </a:solidFill>
                        <a:effectLst/>
                        <a:latin typeface="+mj-lt"/>
                      </a:endParaRPr>
                    </a:p>
                  </a:txBody>
                  <a:tcPr marL="6634" marR="6634" marT="6634" marB="0" anchor="ctr"/>
                </a:tc>
                <a:tc>
                  <a:txBody>
                    <a:bodyPr/>
                    <a:lstStyle/>
                    <a:p>
                      <a:pPr algn="ctr" fontAlgn="ctr"/>
                      <a:r>
                        <a:rPr lang="en-US" sz="1400" u="none" strike="noStrike">
                          <a:effectLst/>
                          <a:latin typeface="+mj-lt"/>
                        </a:rPr>
                        <a:t>(3,3% de gain/ Cons total)</a:t>
                      </a:r>
                      <a:br>
                        <a:rPr lang="en-US" sz="1400" u="none" strike="noStrike">
                          <a:effectLst/>
                          <a:latin typeface="+mj-lt"/>
                        </a:rPr>
                      </a:br>
                      <a:r>
                        <a:rPr lang="en-US" sz="1400" u="none" strike="noStrike">
                          <a:effectLst/>
                          <a:latin typeface="+mj-lt"/>
                        </a:rPr>
                        <a:t>429275 kwh/an</a:t>
                      </a:r>
                      <a:br>
                        <a:rPr lang="en-US" sz="1400" u="none" strike="noStrike">
                          <a:effectLst/>
                          <a:latin typeface="+mj-lt"/>
                        </a:rPr>
                      </a:br>
                      <a:r>
                        <a:rPr lang="en-US" sz="1400" u="none" strike="noStrike">
                          <a:effectLst/>
                          <a:latin typeface="+mj-lt"/>
                        </a:rPr>
                        <a:t>69113 DT/an</a:t>
                      </a:r>
                      <a:endParaRPr lang="en-US"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a:effectLst/>
                          <a:latin typeface="+mj-lt"/>
                        </a:rPr>
                        <a:t>2</a:t>
                      </a:r>
                      <a:endParaRPr lang="fr-FR" sz="1400" b="0" i="0" u="none" strike="noStrike">
                        <a:solidFill>
                          <a:srgbClr val="000000"/>
                        </a:solidFill>
                        <a:effectLst/>
                        <a:latin typeface="+mj-lt"/>
                      </a:endParaRPr>
                    </a:p>
                  </a:txBody>
                  <a:tcPr marL="6634" marR="6634" marT="6634" marB="0" anchor="ctr"/>
                </a:tc>
                <a:tc>
                  <a:txBody>
                    <a:bodyPr/>
                    <a:lstStyle/>
                    <a:p>
                      <a:pPr algn="ctr" fontAlgn="ctr"/>
                      <a:r>
                        <a:rPr lang="fr-FR" sz="1400" u="none" strike="noStrike" dirty="0">
                          <a:effectLst/>
                          <a:latin typeface="+mj-lt"/>
                        </a:rPr>
                        <a:t>2 ans et 2 Mois</a:t>
                      </a:r>
                      <a:endParaRPr lang="fr-FR" sz="1400" b="0" i="0" u="none" strike="noStrike" dirty="0">
                        <a:solidFill>
                          <a:srgbClr val="000000"/>
                        </a:solidFill>
                        <a:effectLst/>
                        <a:latin typeface="+mj-lt"/>
                      </a:endParaRPr>
                    </a:p>
                  </a:txBody>
                  <a:tcPr marL="6634" marR="6634" marT="6634" marB="0" anchor="ctr"/>
                </a:tc>
              </a:tr>
            </a:tbl>
          </a:graphicData>
        </a:graphic>
      </p:graphicFrame>
    </p:spTree>
    <p:extLst>
      <p:ext uri="{BB962C8B-B14F-4D97-AF65-F5344CB8AC3E}">
        <p14:creationId xmlns:p14="http://schemas.microsoft.com/office/powerpoint/2010/main" val="3428098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nvPr>
        </p:nvGraphicFramePr>
        <p:xfrm>
          <a:off x="0" y="188640"/>
          <a:ext cx="9121498"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nvPr>
        </p:nvGraphicFramePr>
        <p:xfrm>
          <a:off x="0" y="2996952"/>
          <a:ext cx="9144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76631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Quelques exemples d’IPE</a:t>
            </a:r>
            <a:endParaRPr lang="fr-FR" dirty="0"/>
          </a:p>
        </p:txBody>
      </p:sp>
      <p:sp>
        <p:nvSpPr>
          <p:cNvPr id="3" name="Espace réservé du contenu 2"/>
          <p:cNvSpPr>
            <a:spLocks noGrp="1"/>
          </p:cNvSpPr>
          <p:nvPr>
            <p:ph idx="1"/>
          </p:nvPr>
        </p:nvSpPr>
        <p:spPr/>
        <p:txBody>
          <a:bodyPr/>
          <a:lstStyle/>
          <a:p>
            <a:pPr lvl="0"/>
            <a:r>
              <a:rPr lang="fr-FR" sz="1800" dirty="0"/>
              <a:t>Moyens de production</a:t>
            </a:r>
          </a:p>
          <a:p>
            <a:pPr lvl="1"/>
            <a:r>
              <a:rPr lang="fr-FR" sz="1800" dirty="0"/>
              <a:t>kWh/tonne de produit</a:t>
            </a:r>
          </a:p>
          <a:p>
            <a:pPr lvl="0"/>
            <a:r>
              <a:rPr lang="fr-FR" sz="1800" dirty="0"/>
              <a:t>Air comprimé</a:t>
            </a:r>
          </a:p>
          <a:p>
            <a:pPr lvl="1"/>
            <a:r>
              <a:rPr lang="fr-FR" sz="1800" dirty="0"/>
              <a:t>kWh/tonne de produit</a:t>
            </a:r>
          </a:p>
          <a:p>
            <a:pPr lvl="1"/>
            <a:r>
              <a:rPr lang="fr-FR" sz="1800" dirty="0"/>
              <a:t>kWh/Nm3 d'air comprimé produit</a:t>
            </a:r>
          </a:p>
          <a:p>
            <a:pPr lvl="0"/>
            <a:r>
              <a:rPr lang="fr-FR" sz="1800" dirty="0"/>
              <a:t>Climatisation (autre que l'administration)</a:t>
            </a:r>
          </a:p>
          <a:p>
            <a:pPr lvl="1"/>
            <a:r>
              <a:rPr lang="fr-FR" sz="1800" dirty="0"/>
              <a:t>kWh/</a:t>
            </a:r>
            <a:r>
              <a:rPr lang="fr-FR" sz="1800" dirty="0" err="1"/>
              <a:t>kWf</a:t>
            </a:r>
            <a:r>
              <a:rPr lang="fr-FR" sz="1800" dirty="0"/>
              <a:t> produit</a:t>
            </a:r>
          </a:p>
          <a:p>
            <a:pPr lvl="1"/>
            <a:r>
              <a:rPr lang="fr-FR" sz="1800" dirty="0"/>
              <a:t>kWh/m² climatisé</a:t>
            </a:r>
          </a:p>
          <a:p>
            <a:pPr lvl="0"/>
            <a:r>
              <a:rPr lang="fr-FR" sz="1800" dirty="0"/>
              <a:t>Eclairage</a:t>
            </a:r>
          </a:p>
          <a:p>
            <a:pPr lvl="1"/>
            <a:r>
              <a:rPr lang="fr-FR" sz="1800" dirty="0"/>
              <a:t>kWh/x lux</a:t>
            </a:r>
          </a:p>
          <a:p>
            <a:pPr lvl="1"/>
            <a:r>
              <a:rPr lang="fr-FR" sz="1800" dirty="0"/>
              <a:t>kWh/m² éclairé</a:t>
            </a:r>
          </a:p>
          <a:p>
            <a:pPr lvl="0"/>
            <a:r>
              <a:rPr lang="fr-FR" sz="1800" dirty="0"/>
              <a:t>Monte charge</a:t>
            </a:r>
          </a:p>
          <a:p>
            <a:pPr lvl="1"/>
            <a:r>
              <a:rPr lang="fr-FR" sz="1800" dirty="0"/>
              <a:t>kWh/ heure de travail</a:t>
            </a:r>
          </a:p>
          <a:p>
            <a:endParaRPr lang="fr-FR" sz="1800" dirty="0"/>
          </a:p>
        </p:txBody>
      </p:sp>
    </p:spTree>
    <p:extLst>
      <p:ext uri="{BB962C8B-B14F-4D97-AF65-F5344CB8AC3E}">
        <p14:creationId xmlns:p14="http://schemas.microsoft.com/office/powerpoint/2010/main" val="1705240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3"/>
          <p:cNvSpPr>
            <a:spLocks noChangeArrowheads="1"/>
          </p:cNvSpPr>
          <p:nvPr/>
        </p:nvSpPr>
        <p:spPr bwMode="auto">
          <a:xfrm>
            <a:off x="469081" y="1053629"/>
            <a:ext cx="2303463" cy="720725"/>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a:solidFill>
                  <a:schemeClr val="tx1"/>
                </a:solidFill>
              </a:rPr>
              <a:t>Politique </a:t>
            </a:r>
          </a:p>
          <a:p>
            <a:pPr algn="ctr"/>
            <a:r>
              <a:rPr lang="fr-FR" sz="1800">
                <a:solidFill>
                  <a:schemeClr val="tx1"/>
                </a:solidFill>
              </a:rPr>
              <a:t>énergétique</a:t>
            </a:r>
          </a:p>
        </p:txBody>
      </p:sp>
      <p:sp>
        <p:nvSpPr>
          <p:cNvPr id="18435" name="AutoShape 4"/>
          <p:cNvSpPr>
            <a:spLocks noChangeArrowheads="1"/>
          </p:cNvSpPr>
          <p:nvPr/>
        </p:nvSpPr>
        <p:spPr bwMode="auto">
          <a:xfrm>
            <a:off x="469081" y="2204566"/>
            <a:ext cx="2303463" cy="720725"/>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a:solidFill>
                  <a:schemeClr val="tx1"/>
                </a:solidFill>
              </a:rPr>
              <a:t>Exigences légales </a:t>
            </a:r>
          </a:p>
          <a:p>
            <a:pPr algn="ctr"/>
            <a:r>
              <a:rPr lang="fr-FR" sz="1800" dirty="0">
                <a:solidFill>
                  <a:schemeClr val="tx1"/>
                </a:solidFill>
              </a:rPr>
              <a:t>Autres exigences</a:t>
            </a:r>
          </a:p>
        </p:txBody>
      </p:sp>
      <p:sp>
        <p:nvSpPr>
          <p:cNvPr id="18436" name="AutoShape 5"/>
          <p:cNvSpPr>
            <a:spLocks noChangeArrowheads="1"/>
          </p:cNvSpPr>
          <p:nvPr/>
        </p:nvSpPr>
        <p:spPr bwMode="auto">
          <a:xfrm>
            <a:off x="469081" y="3285654"/>
            <a:ext cx="2303463" cy="720725"/>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smtClean="0">
                <a:solidFill>
                  <a:schemeClr val="tx1"/>
                </a:solidFill>
              </a:rPr>
              <a:t>Revue énergétique</a:t>
            </a:r>
            <a:endParaRPr lang="fr-FR" sz="1800" dirty="0">
              <a:solidFill>
                <a:schemeClr val="tx1"/>
              </a:solidFill>
            </a:endParaRPr>
          </a:p>
          <a:p>
            <a:pPr algn="ctr"/>
            <a:r>
              <a:rPr lang="fr-FR" sz="1800" dirty="0" smtClean="0">
                <a:solidFill>
                  <a:schemeClr val="tx1"/>
                </a:solidFill>
              </a:rPr>
              <a:t>Consommations de réf</a:t>
            </a:r>
            <a:endParaRPr lang="fr-FR" sz="1800" dirty="0">
              <a:solidFill>
                <a:schemeClr val="tx1"/>
              </a:solidFill>
            </a:endParaRPr>
          </a:p>
        </p:txBody>
      </p:sp>
      <p:sp>
        <p:nvSpPr>
          <p:cNvPr id="18437" name="AutoShape 6"/>
          <p:cNvSpPr>
            <a:spLocks noChangeArrowheads="1"/>
          </p:cNvSpPr>
          <p:nvPr/>
        </p:nvSpPr>
        <p:spPr bwMode="auto">
          <a:xfrm>
            <a:off x="467494" y="4365154"/>
            <a:ext cx="2305050" cy="720725"/>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a:solidFill>
                  <a:schemeClr val="tx1"/>
                </a:solidFill>
              </a:rPr>
              <a:t>Objectifs et cibles</a:t>
            </a:r>
          </a:p>
        </p:txBody>
      </p:sp>
      <p:sp>
        <p:nvSpPr>
          <p:cNvPr id="18438" name="Rectangle 7"/>
          <p:cNvSpPr>
            <a:spLocks noChangeArrowheads="1"/>
          </p:cNvSpPr>
          <p:nvPr/>
        </p:nvSpPr>
        <p:spPr bwMode="auto">
          <a:xfrm>
            <a:off x="251594" y="764704"/>
            <a:ext cx="2663825" cy="4681537"/>
          </a:xfrm>
          <a:prstGeom prst="rect">
            <a:avLst/>
          </a:prstGeom>
          <a:noFill/>
          <a:ln w="9525">
            <a:solidFill>
              <a:schemeClr val="tx1"/>
            </a:solidFill>
            <a:prstDash val="dash"/>
            <a:miter lim="800000"/>
            <a:headEnd/>
            <a:tailEnd/>
          </a:ln>
        </p:spPr>
        <p:txBody>
          <a:bodyPr wrap="none" anchor="ctr"/>
          <a:lstStyle/>
          <a:p>
            <a:endParaRPr lang="fr-FR"/>
          </a:p>
        </p:txBody>
      </p:sp>
      <p:sp>
        <p:nvSpPr>
          <p:cNvPr id="18439" name="AutoShape 8"/>
          <p:cNvSpPr>
            <a:spLocks noChangeArrowheads="1"/>
          </p:cNvSpPr>
          <p:nvPr/>
        </p:nvSpPr>
        <p:spPr bwMode="auto">
          <a:xfrm>
            <a:off x="3204344" y="909166"/>
            <a:ext cx="2808287" cy="4537075"/>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2800">
                <a:solidFill>
                  <a:schemeClr val="tx1"/>
                </a:solidFill>
              </a:rPr>
              <a:t>Plan d’action </a:t>
            </a:r>
          </a:p>
          <a:p>
            <a:pPr algn="ctr"/>
            <a:endParaRPr lang="fr-FR" sz="2800">
              <a:solidFill>
                <a:schemeClr val="tx1"/>
              </a:solidFill>
            </a:endParaRPr>
          </a:p>
          <a:p>
            <a:pPr algn="ctr"/>
            <a:r>
              <a:rPr lang="fr-FR" sz="2800">
                <a:solidFill>
                  <a:schemeClr val="tx1"/>
                </a:solidFill>
              </a:rPr>
              <a:t>de </a:t>
            </a:r>
          </a:p>
          <a:p>
            <a:pPr algn="ctr"/>
            <a:endParaRPr lang="fr-FR" sz="2800">
              <a:solidFill>
                <a:schemeClr val="tx1"/>
              </a:solidFill>
            </a:endParaRPr>
          </a:p>
          <a:p>
            <a:pPr algn="ctr"/>
            <a:r>
              <a:rPr lang="fr-FR" sz="2800">
                <a:solidFill>
                  <a:schemeClr val="tx1"/>
                </a:solidFill>
              </a:rPr>
              <a:t>Management</a:t>
            </a:r>
          </a:p>
          <a:p>
            <a:pPr algn="ctr"/>
            <a:endParaRPr lang="fr-FR" sz="2800">
              <a:solidFill>
                <a:schemeClr val="tx1"/>
              </a:solidFill>
            </a:endParaRPr>
          </a:p>
          <a:p>
            <a:pPr algn="ctr"/>
            <a:r>
              <a:rPr lang="fr-FR" sz="2800">
                <a:solidFill>
                  <a:schemeClr val="tx1"/>
                </a:solidFill>
              </a:rPr>
              <a:t>Energétique</a:t>
            </a:r>
          </a:p>
        </p:txBody>
      </p:sp>
      <p:sp>
        <p:nvSpPr>
          <p:cNvPr id="18440" name="AutoShape 9"/>
          <p:cNvSpPr>
            <a:spLocks noChangeArrowheads="1"/>
          </p:cNvSpPr>
          <p:nvPr/>
        </p:nvSpPr>
        <p:spPr bwMode="auto">
          <a:xfrm>
            <a:off x="6660430" y="980058"/>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a:solidFill>
                  <a:schemeClr val="tx1"/>
                </a:solidFill>
              </a:rPr>
              <a:t>Actions</a:t>
            </a:r>
          </a:p>
        </p:txBody>
      </p:sp>
      <p:sp>
        <p:nvSpPr>
          <p:cNvPr id="18441" name="AutoShape 10"/>
          <p:cNvSpPr>
            <a:spLocks noChangeArrowheads="1"/>
          </p:cNvSpPr>
          <p:nvPr/>
        </p:nvSpPr>
        <p:spPr bwMode="auto">
          <a:xfrm>
            <a:off x="6660430" y="1628130"/>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a:solidFill>
                  <a:schemeClr val="tx1"/>
                </a:solidFill>
              </a:rPr>
              <a:t>Responsabilités</a:t>
            </a:r>
          </a:p>
        </p:txBody>
      </p:sp>
      <p:sp>
        <p:nvSpPr>
          <p:cNvPr id="18442" name="AutoShape 11"/>
          <p:cNvSpPr>
            <a:spLocks noChangeArrowheads="1"/>
          </p:cNvSpPr>
          <p:nvPr/>
        </p:nvSpPr>
        <p:spPr bwMode="auto">
          <a:xfrm>
            <a:off x="6660430" y="2276202"/>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a:solidFill>
                  <a:schemeClr val="tx1"/>
                </a:solidFill>
              </a:rPr>
              <a:t>Moyens</a:t>
            </a:r>
          </a:p>
        </p:txBody>
      </p:sp>
      <p:sp>
        <p:nvSpPr>
          <p:cNvPr id="18443" name="AutoShape 12"/>
          <p:cNvSpPr>
            <a:spLocks noChangeArrowheads="1"/>
          </p:cNvSpPr>
          <p:nvPr/>
        </p:nvSpPr>
        <p:spPr bwMode="auto">
          <a:xfrm>
            <a:off x="6732438" y="2996282"/>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a:solidFill>
                  <a:schemeClr val="tx1"/>
                </a:solidFill>
              </a:rPr>
              <a:t>Budget</a:t>
            </a:r>
          </a:p>
        </p:txBody>
      </p:sp>
      <p:sp>
        <p:nvSpPr>
          <p:cNvPr id="18444" name="AutoShape 13"/>
          <p:cNvSpPr>
            <a:spLocks noChangeArrowheads="1"/>
          </p:cNvSpPr>
          <p:nvPr/>
        </p:nvSpPr>
        <p:spPr bwMode="auto">
          <a:xfrm>
            <a:off x="6732438" y="3644354"/>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a:solidFill>
                  <a:schemeClr val="tx1"/>
                </a:solidFill>
              </a:rPr>
              <a:t>Délais </a:t>
            </a:r>
          </a:p>
        </p:txBody>
      </p:sp>
      <p:sp>
        <p:nvSpPr>
          <p:cNvPr id="18445" name="Rectangle 14"/>
          <p:cNvSpPr>
            <a:spLocks noChangeArrowheads="1"/>
          </p:cNvSpPr>
          <p:nvPr/>
        </p:nvSpPr>
        <p:spPr bwMode="auto">
          <a:xfrm>
            <a:off x="6444431" y="764704"/>
            <a:ext cx="2232025" cy="4752975"/>
          </a:xfrm>
          <a:prstGeom prst="rect">
            <a:avLst/>
          </a:prstGeom>
          <a:noFill/>
          <a:ln w="9525">
            <a:solidFill>
              <a:schemeClr val="tx1"/>
            </a:solidFill>
            <a:prstDash val="dash"/>
            <a:miter lim="800000"/>
            <a:headEnd/>
            <a:tailEnd/>
          </a:ln>
        </p:spPr>
        <p:txBody>
          <a:bodyPr wrap="none" anchor="ctr"/>
          <a:lstStyle/>
          <a:p>
            <a:endParaRPr lang="fr-FR"/>
          </a:p>
        </p:txBody>
      </p:sp>
      <p:sp>
        <p:nvSpPr>
          <p:cNvPr id="18446" name="AutoShape 15"/>
          <p:cNvSpPr>
            <a:spLocks noChangeArrowheads="1"/>
          </p:cNvSpPr>
          <p:nvPr/>
        </p:nvSpPr>
        <p:spPr bwMode="auto">
          <a:xfrm>
            <a:off x="2772544" y="1845791"/>
            <a:ext cx="503237" cy="288925"/>
          </a:xfrm>
          <a:prstGeom prst="right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fr-FR"/>
          </a:p>
        </p:txBody>
      </p:sp>
      <p:sp>
        <p:nvSpPr>
          <p:cNvPr id="18447" name="AutoShape 16"/>
          <p:cNvSpPr>
            <a:spLocks noChangeArrowheads="1"/>
          </p:cNvSpPr>
          <p:nvPr/>
        </p:nvSpPr>
        <p:spPr bwMode="auto">
          <a:xfrm>
            <a:off x="2772544" y="4004791"/>
            <a:ext cx="503237" cy="288925"/>
          </a:xfrm>
          <a:prstGeom prst="right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fr-FR"/>
          </a:p>
        </p:txBody>
      </p:sp>
      <p:sp>
        <p:nvSpPr>
          <p:cNvPr id="18448" name="AutoShape 17"/>
          <p:cNvSpPr>
            <a:spLocks noChangeArrowheads="1"/>
          </p:cNvSpPr>
          <p:nvPr/>
        </p:nvSpPr>
        <p:spPr bwMode="auto">
          <a:xfrm>
            <a:off x="6012631" y="1845791"/>
            <a:ext cx="503238" cy="288925"/>
          </a:xfrm>
          <a:prstGeom prst="right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fr-FR"/>
          </a:p>
        </p:txBody>
      </p:sp>
      <p:sp>
        <p:nvSpPr>
          <p:cNvPr id="18449" name="AutoShape 18"/>
          <p:cNvSpPr>
            <a:spLocks noChangeArrowheads="1"/>
          </p:cNvSpPr>
          <p:nvPr/>
        </p:nvSpPr>
        <p:spPr bwMode="auto">
          <a:xfrm>
            <a:off x="6012631" y="4004791"/>
            <a:ext cx="503238" cy="288925"/>
          </a:xfrm>
          <a:prstGeom prst="right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fr-FR"/>
          </a:p>
        </p:txBody>
      </p:sp>
      <p:sp>
        <p:nvSpPr>
          <p:cNvPr id="20" name="AutoShape 13"/>
          <p:cNvSpPr>
            <a:spLocks noChangeArrowheads="1"/>
          </p:cNvSpPr>
          <p:nvPr/>
        </p:nvSpPr>
        <p:spPr bwMode="auto">
          <a:xfrm>
            <a:off x="6732438" y="4436442"/>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smtClean="0">
                <a:solidFill>
                  <a:schemeClr val="tx1"/>
                </a:solidFill>
              </a:rPr>
              <a:t>Vérif. performance </a:t>
            </a:r>
            <a:endParaRPr lang="fr-FR" sz="1800" dirty="0">
              <a:solidFill>
                <a:schemeClr val="tx1"/>
              </a:solidFill>
            </a:endParaRPr>
          </a:p>
        </p:txBody>
      </p:sp>
      <p:sp>
        <p:nvSpPr>
          <p:cNvPr id="21" name="AutoShape 13"/>
          <p:cNvSpPr>
            <a:spLocks noChangeArrowheads="1"/>
          </p:cNvSpPr>
          <p:nvPr/>
        </p:nvSpPr>
        <p:spPr bwMode="auto">
          <a:xfrm>
            <a:off x="6732413" y="5084514"/>
            <a:ext cx="1800225" cy="431800"/>
          </a:xfrm>
          <a:prstGeom prst="flowChartAlternateProcess">
            <a:avLst/>
          </a:prstGeom>
          <a:solidFill>
            <a:schemeClr val="accent1"/>
          </a:solidFill>
          <a:ln w="9525">
            <a:solidFill>
              <a:schemeClr val="tx1"/>
            </a:solidFill>
            <a:miter lim="800000"/>
            <a:headEnd/>
            <a:tailEnd/>
          </a:ln>
        </p:spPr>
        <p:txBody>
          <a:bodyPr wrap="none" anchor="ctr"/>
          <a:lstStyle/>
          <a:p>
            <a:pPr algn="ctr"/>
            <a:r>
              <a:rPr lang="fr-FR" sz="1800" dirty="0" smtClean="0">
                <a:solidFill>
                  <a:schemeClr val="tx1"/>
                </a:solidFill>
              </a:rPr>
              <a:t>Vérif. Impact PA </a:t>
            </a:r>
            <a:endParaRPr lang="fr-FR" sz="1800" dirty="0">
              <a:solidFill>
                <a:schemeClr val="tx1"/>
              </a:solidFill>
            </a:endParaRPr>
          </a:p>
        </p:txBody>
      </p:sp>
    </p:spTree>
    <p:extLst>
      <p:ext uri="{BB962C8B-B14F-4D97-AF65-F5344CB8AC3E}">
        <p14:creationId xmlns:p14="http://schemas.microsoft.com/office/powerpoint/2010/main" val="2406331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285728"/>
            <a:ext cx="6143668" cy="461665"/>
          </a:xfrm>
          <a:prstGeom prst="rect">
            <a:avLst/>
          </a:prstGeom>
        </p:spPr>
        <p:txBody>
          <a:bodyPr wrap="square">
            <a:spAutoFit/>
          </a:bodyPr>
          <a:lstStyle/>
          <a:p>
            <a:r>
              <a:rPr lang="fr-FR" b="1" dirty="0" smtClean="0">
                <a:solidFill>
                  <a:srgbClr val="0000FF"/>
                </a:solidFill>
              </a:rPr>
              <a:t>Compétence, formation &amp; sensibilisation </a:t>
            </a:r>
            <a:endParaRPr lang="fr-FR" b="1" dirty="0">
              <a:solidFill>
                <a:srgbClr val="0000FF"/>
              </a:solidFill>
            </a:endParaRPr>
          </a:p>
        </p:txBody>
      </p:sp>
      <p:sp>
        <p:nvSpPr>
          <p:cNvPr id="6" name="Rectangle 16"/>
          <p:cNvSpPr>
            <a:spLocks noChangeArrowheads="1"/>
          </p:cNvSpPr>
          <p:nvPr/>
        </p:nvSpPr>
        <p:spPr bwMode="auto">
          <a:xfrm>
            <a:off x="2428860" y="1285860"/>
            <a:ext cx="3262313" cy="493085"/>
          </a:xfrm>
          <a:prstGeom prst="rect">
            <a:avLst/>
          </a:prstGeom>
          <a:noFill/>
          <a:ln w="9525">
            <a:noFill/>
            <a:miter lim="800000"/>
            <a:headEnd/>
            <a:tailEnd/>
          </a:ln>
        </p:spPr>
        <p:txBody>
          <a:bodyPr lIns="92075" tIns="46038" rIns="92075" bIns="46038">
            <a:spAutoFit/>
          </a:bodyPr>
          <a:lstStyle/>
          <a:p>
            <a:pPr algn="ctr">
              <a:spcBef>
                <a:spcPct val="50000"/>
              </a:spcBef>
            </a:pPr>
            <a:r>
              <a:rPr lang="fr-FR" sz="2600" b="1" dirty="0" smtClean="0">
                <a:solidFill>
                  <a:srgbClr val="FF0000"/>
                </a:solidFill>
                <a:cs typeface="Times New Roman" pitchFamily="18" charset="0"/>
              </a:rPr>
              <a:t>Exigences</a:t>
            </a:r>
            <a:endParaRPr lang="fr-FR" sz="2600" b="1" dirty="0">
              <a:solidFill>
                <a:srgbClr val="FF0000"/>
              </a:solidFill>
              <a:cs typeface="Times New Roman" pitchFamily="18" charset="0"/>
            </a:endParaRPr>
          </a:p>
        </p:txBody>
      </p:sp>
      <p:sp>
        <p:nvSpPr>
          <p:cNvPr id="7" name="Sous-titre 5"/>
          <p:cNvSpPr txBox="1">
            <a:spLocks/>
          </p:cNvSpPr>
          <p:nvPr/>
        </p:nvSpPr>
        <p:spPr>
          <a:xfrm>
            <a:off x="285720" y="1714464"/>
            <a:ext cx="8072494" cy="5143536"/>
          </a:xfrm>
          <a:prstGeom prst="rect">
            <a:avLst/>
          </a:prstGeom>
        </p:spPr>
        <p:txBody>
          <a:bodyPr>
            <a:noAutofit/>
          </a:bodyPr>
          <a:lstStyle/>
          <a:p>
            <a:pPr marR="0" lvl="0" algn="just" defTabSz="847725" rtl="0" eaLnBrk="0" fontAlgn="base" latinLnBrk="0" hangingPunct="0">
              <a:lnSpc>
                <a:spcPct val="100000"/>
              </a:lnSpc>
              <a:spcBef>
                <a:spcPct val="20000"/>
              </a:spcBef>
              <a:spcAft>
                <a:spcPct val="0"/>
              </a:spcAft>
              <a:buClrTx/>
              <a:buSzTx/>
              <a:tabLst>
                <a:tab pos="355600" algn="l"/>
              </a:tabLst>
              <a:defRPr/>
            </a:pPr>
            <a:r>
              <a:rPr kumimoji="0" lang="fr-FR" sz="1800" b="1" i="0" u="none" strike="noStrike" kern="0" cap="none" spc="0" normalizeH="0" baseline="0" noProof="0" dirty="0" smtClean="0">
                <a:ln>
                  <a:noFill/>
                </a:ln>
                <a:solidFill>
                  <a:schemeClr val="tx1"/>
                </a:solidFill>
                <a:effectLst/>
                <a:uLnTx/>
                <a:uFillTx/>
                <a:latin typeface="+mn-lt"/>
                <a:ea typeface="+mn-ea"/>
                <a:cs typeface="+mn-cs"/>
              </a:rPr>
              <a:t>L'organisme doit s'assurer que ses employés et toutes les personnes travaillant pour son compte sont et seront sensibilisés :</a:t>
            </a:r>
          </a:p>
          <a:p>
            <a:pPr marL="582613" marR="0" lvl="0" indent="-582613" algn="just" defTabSz="847725" rtl="0" eaLnBrk="0" fontAlgn="base" latinLnBrk="0" hangingPunct="0">
              <a:lnSpc>
                <a:spcPct val="100000"/>
              </a:lnSpc>
              <a:spcBef>
                <a:spcPct val="20000"/>
              </a:spcBef>
              <a:spcAft>
                <a:spcPct val="0"/>
              </a:spcAft>
              <a:buClrTx/>
              <a:buSzTx/>
              <a:buFontTx/>
              <a:buBlip>
                <a:blip r:embed="rId3"/>
              </a:buBlip>
              <a:tabLst>
                <a:tab pos="495300" algn="l"/>
              </a:tabLst>
              <a:defRPr/>
            </a:pPr>
            <a:endParaRPr kumimoji="0" lang="fr-FR" sz="1800" b="1"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algn="just" defTabSz="847725" eaLnBrk="0" hangingPunct="0">
              <a:spcBef>
                <a:spcPct val="20000"/>
              </a:spcBef>
              <a:buFont typeface="+mj-lt"/>
              <a:buAutoNum type="alphaLcPeriod"/>
              <a:tabLst>
                <a:tab pos="804863" algn="l"/>
              </a:tabLst>
            </a:pPr>
            <a:r>
              <a:rPr kumimoji="0" lang="fr-FR" sz="1800" b="1" i="0" u="none" strike="noStrike" kern="0" cap="none" spc="0" normalizeH="0" baseline="0" noProof="0" dirty="0" smtClean="0">
                <a:ln>
                  <a:noFill/>
                </a:ln>
                <a:solidFill>
                  <a:schemeClr val="tx1"/>
                </a:solidFill>
                <a:effectLst/>
                <a:uLnTx/>
                <a:uFillTx/>
                <a:latin typeface="+mn-lt"/>
                <a:ea typeface="+mn-ea"/>
                <a:cs typeface="+mn-cs"/>
              </a:rPr>
              <a:t>à l'importance de la conformité à la politique énergétique, aux procédures et aux exigences appropriées du SME,</a:t>
            </a:r>
          </a:p>
          <a:p>
            <a:pPr marL="800100" lvl="1" indent="-342900" algn="just" defTabSz="847725" eaLnBrk="0" hangingPunct="0">
              <a:spcBef>
                <a:spcPts val="0"/>
              </a:spcBef>
              <a:buFont typeface="+mj-lt"/>
              <a:buAutoNum type="alphaLcPeriod"/>
              <a:tabLst>
                <a:tab pos="804863" algn="l"/>
              </a:tabLst>
            </a:pPr>
            <a:endParaRPr kumimoji="0" lang="fr-FR" sz="1800" b="1"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algn="just" defTabSz="847725" eaLnBrk="0" hangingPunct="0">
              <a:spcBef>
                <a:spcPct val="20000"/>
              </a:spcBef>
              <a:buFont typeface="+mj-lt"/>
              <a:buAutoNum type="alphaLcPeriod"/>
              <a:tabLst>
                <a:tab pos="495300" algn="l"/>
              </a:tabLst>
            </a:pPr>
            <a:r>
              <a:rPr kumimoji="0" lang="fr-FR" sz="1800" b="1" i="0" u="none" strike="noStrike" kern="0" cap="none" spc="0" normalizeH="0" baseline="0" noProof="0" dirty="0" smtClean="0">
                <a:ln>
                  <a:noFill/>
                </a:ln>
                <a:solidFill>
                  <a:schemeClr val="tx1"/>
                </a:solidFill>
                <a:effectLst/>
                <a:uLnTx/>
                <a:uFillTx/>
                <a:latin typeface="+mn-lt"/>
                <a:ea typeface="+mn-ea"/>
                <a:cs typeface="+mn-cs"/>
              </a:rPr>
              <a:t>aux utilisations significatives d'énergie associées à leur travail, et aux conséquences potentielles de l’écart par rapport aux procédures spécifiées.</a:t>
            </a:r>
          </a:p>
          <a:p>
            <a:pPr marL="800100" lvl="1" indent="-342900" algn="just" defTabSz="847725" eaLnBrk="0" hangingPunct="0">
              <a:spcBef>
                <a:spcPct val="20000"/>
              </a:spcBef>
              <a:buFont typeface="+mj-lt"/>
              <a:buAutoNum type="alphaLcPeriod"/>
              <a:tabLst>
                <a:tab pos="495300" algn="l"/>
              </a:tabLst>
            </a:pPr>
            <a:endParaRPr kumimoji="0" lang="fr-FR" sz="1800" b="1"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algn="just" defTabSz="847725" eaLnBrk="0" hangingPunct="0">
              <a:spcBef>
                <a:spcPct val="20000"/>
              </a:spcBef>
              <a:buFont typeface="+mj-lt"/>
              <a:buAutoNum type="alphaLcPeriod"/>
              <a:tabLst>
                <a:tab pos="495300" algn="l"/>
              </a:tabLst>
            </a:pPr>
            <a:r>
              <a:rPr kumimoji="0" lang="fr-FR" sz="1800" b="1" i="0" u="none" strike="noStrike" kern="0" cap="none" spc="0" normalizeH="0" baseline="0" noProof="0" dirty="0" smtClean="0">
                <a:ln>
                  <a:noFill/>
                </a:ln>
                <a:solidFill>
                  <a:schemeClr val="tx1"/>
                </a:solidFill>
                <a:effectLst/>
                <a:uLnTx/>
                <a:uFillTx/>
                <a:latin typeface="+mn-lt"/>
                <a:ea typeface="+mn-ea"/>
                <a:cs typeface="+mn-cs"/>
              </a:rPr>
              <a:t>à </a:t>
            </a:r>
            <a:r>
              <a:rPr kumimoji="0" lang="fr-FR" sz="1800" b="1" i="0" u="sng" strike="noStrike" kern="0" cap="none" spc="0" normalizeH="0" baseline="0" noProof="0" dirty="0" smtClean="0">
                <a:ln>
                  <a:noFill/>
                </a:ln>
                <a:solidFill>
                  <a:schemeClr val="tx1"/>
                </a:solidFill>
                <a:effectLst/>
                <a:uLnTx/>
                <a:uFillTx/>
                <a:latin typeface="+mn-lt"/>
                <a:ea typeface="+mn-ea"/>
                <a:cs typeface="+mn-cs"/>
              </a:rPr>
              <a:t>leurs rôles et responsabilités </a:t>
            </a:r>
            <a:r>
              <a:rPr kumimoji="0" lang="fr-FR" sz="1800" b="1" i="0" u="none" strike="noStrike" kern="0" cap="none" spc="0" normalizeH="0" baseline="0" noProof="0" dirty="0" smtClean="0">
                <a:ln>
                  <a:noFill/>
                </a:ln>
                <a:solidFill>
                  <a:schemeClr val="tx1"/>
                </a:solidFill>
                <a:effectLst/>
                <a:uLnTx/>
                <a:uFillTx/>
                <a:latin typeface="+mn-lt"/>
                <a:ea typeface="+mn-ea"/>
                <a:cs typeface="+mn-cs"/>
              </a:rPr>
              <a:t>pour réaliser la conformité aux exigences du SME et</a:t>
            </a:r>
          </a:p>
          <a:p>
            <a:pPr marL="800100" lvl="1" indent="-342900" algn="just" defTabSz="847725" eaLnBrk="0" hangingPunct="0">
              <a:spcBef>
                <a:spcPct val="20000"/>
              </a:spcBef>
              <a:buFont typeface="+mj-lt"/>
              <a:buAutoNum type="alphaLcPeriod"/>
              <a:tabLst>
                <a:tab pos="495300" algn="l"/>
              </a:tabLst>
            </a:pPr>
            <a:endParaRPr kumimoji="0" lang="fr-FR" sz="1800" b="1"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algn="just" defTabSz="847725" eaLnBrk="0" hangingPunct="0">
              <a:spcBef>
                <a:spcPct val="20000"/>
              </a:spcBef>
              <a:buFont typeface="+mj-lt"/>
              <a:buAutoNum type="alphaLcPeriod"/>
              <a:tabLst>
                <a:tab pos="495300" algn="l"/>
              </a:tabLst>
            </a:pPr>
            <a:r>
              <a:rPr kumimoji="0" lang="fr-FR" sz="1800" b="1" i="0" u="none" strike="noStrike" kern="0" cap="none" spc="0" normalizeH="0" baseline="0" noProof="0" dirty="0" smtClean="0">
                <a:ln>
                  <a:noFill/>
                </a:ln>
                <a:solidFill>
                  <a:schemeClr val="tx1"/>
                </a:solidFill>
                <a:effectLst/>
                <a:uLnTx/>
                <a:uFillTx/>
                <a:latin typeface="+mn-lt"/>
                <a:ea typeface="+mn-ea"/>
                <a:cs typeface="+mn-cs"/>
              </a:rPr>
              <a:t>aux effets bénéfiques de l’amélioration de la performance énergétique de l’organisme. </a:t>
            </a:r>
            <a:endParaRPr kumimoji="0" lang="fr-FR" sz="1800" b="1"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654051619"/>
      </p:ext>
    </p:extLst>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754065" y="381000"/>
            <a:ext cx="6961207" cy="495300"/>
          </a:xfrm>
          <a:prstGeom prst="rect">
            <a:avLst/>
          </a:prstGeom>
        </p:spPr>
        <p:txBody>
          <a:bodyPr lIns="92075" tIns="46038" rIns="92075" bIns="46038">
            <a:normAutofit fontScale="90000"/>
          </a:bodyPr>
          <a:lstStyle/>
          <a:p>
            <a:pPr eaLnBrk="1" hangingPunct="1">
              <a:defRPr/>
            </a:pPr>
            <a:r>
              <a:rPr lang="fr-FR" sz="3600" b="1" dirty="0" smtClean="0">
                <a:solidFill>
                  <a:srgbClr val="FFC000"/>
                </a:solidFill>
              </a:rPr>
              <a:t>Documentation du SME</a:t>
            </a:r>
          </a:p>
        </p:txBody>
      </p:sp>
      <p:sp>
        <p:nvSpPr>
          <p:cNvPr id="9" name="Sous-titre 5"/>
          <p:cNvSpPr txBox="1">
            <a:spLocks/>
          </p:cNvSpPr>
          <p:nvPr/>
        </p:nvSpPr>
        <p:spPr>
          <a:xfrm>
            <a:off x="142844" y="1357298"/>
            <a:ext cx="7572428" cy="571504"/>
          </a:xfrm>
          <a:prstGeom prst="rect">
            <a:avLst/>
          </a:prstGeom>
        </p:spPr>
        <p:txBody>
          <a:bodyPr>
            <a:normAutofit/>
          </a:bodyPr>
          <a:lstStyle/>
          <a:p>
            <a:pPr marL="582613" marR="0" lvl="0" indent="-582613" algn="l" defTabSz="847725" rtl="0" eaLnBrk="0" fontAlgn="base" latinLnBrk="0" hangingPunct="0">
              <a:lnSpc>
                <a:spcPct val="100000"/>
              </a:lnSpc>
              <a:spcBef>
                <a:spcPct val="20000"/>
              </a:spcBef>
              <a:spcAft>
                <a:spcPct val="0"/>
              </a:spcAft>
              <a:buClrTx/>
              <a:buSzTx/>
              <a:buFontTx/>
              <a:buBlip>
                <a:blip r:embed="rId3"/>
              </a:buBlip>
              <a:tabLst>
                <a:tab pos="495300" algn="l"/>
              </a:tabLst>
              <a:defRPr/>
            </a:pPr>
            <a:r>
              <a:rPr kumimoji="0" lang="fr-FR" sz="3000" b="0" i="0" u="none" strike="noStrike" kern="0" cap="none" spc="0" normalizeH="0" baseline="0" noProof="0" dirty="0" smtClean="0">
                <a:ln>
                  <a:noFill/>
                </a:ln>
                <a:solidFill>
                  <a:schemeClr val="tx1"/>
                </a:solidFill>
                <a:effectLst/>
                <a:uLnTx/>
                <a:uFillTx/>
                <a:latin typeface="+mn-lt"/>
                <a:ea typeface="+mn-ea"/>
                <a:cs typeface="+mn-cs"/>
              </a:rPr>
              <a:t> La documentation doit inclure :</a:t>
            </a:r>
          </a:p>
        </p:txBody>
      </p:sp>
      <p:sp>
        <p:nvSpPr>
          <p:cNvPr id="10" name="Sous-titre 5"/>
          <p:cNvSpPr txBox="1">
            <a:spLocks/>
          </p:cNvSpPr>
          <p:nvPr/>
        </p:nvSpPr>
        <p:spPr>
          <a:xfrm>
            <a:off x="571472" y="2071678"/>
            <a:ext cx="7572428" cy="4071966"/>
          </a:xfrm>
          <a:prstGeom prst="rect">
            <a:avLst/>
          </a:prstGeom>
        </p:spPr>
        <p:txBody>
          <a:bodyPr>
            <a:normAutofit/>
          </a:bodyPr>
          <a:lstStyle/>
          <a:p>
            <a:pPr marL="450850" marR="0" lvl="0" indent="-450850" algn="just" defTabSz="847725" rtl="0" eaLnBrk="0" fontAlgn="base" latinLnBrk="0" hangingPunct="0">
              <a:lnSpc>
                <a:spcPct val="100000"/>
              </a:lnSpc>
              <a:spcBef>
                <a:spcPct val="20000"/>
              </a:spcBef>
              <a:spcAft>
                <a:spcPct val="0"/>
              </a:spcAft>
              <a:buClrTx/>
              <a:buSzTx/>
              <a:buFont typeface="Wingdings" pitchFamily="2" charset="2"/>
              <a:buChar char="ü"/>
              <a:tabLst>
                <a:tab pos="495300" algn="l"/>
              </a:tabLst>
              <a:defRPr/>
            </a:pPr>
            <a:r>
              <a:rPr kumimoji="0" lang="fr-FR" sz="2300" b="0" i="0" u="none" strike="noStrike" kern="0" cap="none" spc="0" normalizeH="0" baseline="0" noProof="0" dirty="0" smtClean="0">
                <a:ln>
                  <a:noFill/>
                </a:ln>
                <a:solidFill>
                  <a:schemeClr val="tx1"/>
                </a:solidFill>
                <a:effectLst/>
                <a:uLnTx/>
                <a:uFillTx/>
                <a:latin typeface="+mn-lt"/>
                <a:ea typeface="+mn-ea"/>
                <a:cs typeface="+mn-cs"/>
              </a:rPr>
              <a:t>L’expression de la politique énergétique ;</a:t>
            </a:r>
          </a:p>
          <a:p>
            <a:pPr marL="450850" marR="0" lvl="0" indent="-450850" algn="just" defTabSz="847725" rtl="0" eaLnBrk="0" fontAlgn="base" latinLnBrk="0" hangingPunct="0">
              <a:lnSpc>
                <a:spcPct val="100000"/>
              </a:lnSpc>
              <a:spcBef>
                <a:spcPct val="20000"/>
              </a:spcBef>
              <a:spcAft>
                <a:spcPct val="0"/>
              </a:spcAft>
              <a:buClrTx/>
              <a:buSzTx/>
              <a:buFont typeface="Wingdings" pitchFamily="2" charset="2"/>
              <a:buChar char="ü"/>
              <a:tabLst>
                <a:tab pos="495300" algn="l"/>
              </a:tabLst>
              <a:defRPr/>
            </a:pPr>
            <a:r>
              <a:rPr kumimoji="0" lang="fr-FR" sz="2300" b="0" i="0" u="none" strike="noStrike" kern="0" cap="none" spc="0" normalizeH="0" baseline="0" noProof="0" dirty="0" smtClean="0">
                <a:ln>
                  <a:noFill/>
                </a:ln>
                <a:solidFill>
                  <a:schemeClr val="tx1"/>
                </a:solidFill>
                <a:effectLst/>
                <a:uLnTx/>
                <a:uFillTx/>
                <a:latin typeface="+mn-lt"/>
                <a:ea typeface="+mn-ea"/>
                <a:cs typeface="+mn-cs"/>
              </a:rPr>
              <a:t>Les objectifs énergétiques et les cibles ; </a:t>
            </a:r>
          </a:p>
          <a:p>
            <a:pPr marL="450850" marR="0" lvl="0" indent="-450850" algn="just" defTabSz="847725" rtl="0" eaLnBrk="0" fontAlgn="base" latinLnBrk="0" hangingPunct="0">
              <a:lnSpc>
                <a:spcPct val="100000"/>
              </a:lnSpc>
              <a:spcBef>
                <a:spcPct val="20000"/>
              </a:spcBef>
              <a:spcAft>
                <a:spcPct val="0"/>
              </a:spcAft>
              <a:buClrTx/>
              <a:buSzTx/>
              <a:buFont typeface="Wingdings" pitchFamily="2" charset="2"/>
              <a:buChar char="ü"/>
              <a:tabLst>
                <a:tab pos="495300" algn="l"/>
              </a:tabLst>
              <a:defRPr/>
            </a:pPr>
            <a:r>
              <a:rPr kumimoji="0" lang="fr-FR" sz="2300" b="0" i="0" u="none" strike="noStrike" kern="0" cap="none" spc="0" normalizeH="0" baseline="0" noProof="0" dirty="0" smtClean="0">
                <a:ln>
                  <a:noFill/>
                </a:ln>
                <a:solidFill>
                  <a:schemeClr val="tx1"/>
                </a:solidFill>
                <a:effectLst/>
                <a:uLnTx/>
                <a:uFillTx/>
                <a:latin typeface="+mn-lt"/>
                <a:ea typeface="+mn-ea"/>
                <a:cs typeface="+mn-cs"/>
              </a:rPr>
              <a:t>Les plans de réalisation des objectifs énergétiques et des cibles</a:t>
            </a:r>
          </a:p>
          <a:p>
            <a:pPr marL="450850" marR="0" lvl="0" indent="-450850" algn="just" defTabSz="847725" rtl="0" eaLnBrk="0" fontAlgn="base" latinLnBrk="0" hangingPunct="0">
              <a:lnSpc>
                <a:spcPct val="100000"/>
              </a:lnSpc>
              <a:spcBef>
                <a:spcPct val="20000"/>
              </a:spcBef>
              <a:spcAft>
                <a:spcPct val="0"/>
              </a:spcAft>
              <a:buClrTx/>
              <a:buSzTx/>
              <a:buFont typeface="Wingdings" pitchFamily="2" charset="2"/>
              <a:buChar char="ü"/>
              <a:tabLst>
                <a:tab pos="495300" algn="l"/>
              </a:tabLst>
              <a:defRPr/>
            </a:pPr>
            <a:r>
              <a:rPr kumimoji="0" lang="fr-FR" sz="2300" b="0" i="0" u="none" strike="noStrike" kern="0" cap="none" spc="0" normalizeH="0" baseline="0" noProof="0" dirty="0" smtClean="0">
                <a:ln>
                  <a:noFill/>
                </a:ln>
                <a:solidFill>
                  <a:schemeClr val="tx1"/>
                </a:solidFill>
                <a:effectLst/>
                <a:uLnTx/>
                <a:uFillTx/>
                <a:latin typeface="+mn-lt"/>
                <a:ea typeface="+mn-ea"/>
                <a:cs typeface="+mn-cs"/>
              </a:rPr>
              <a:t>Les procédures documentées requises par la présente norme internationale,</a:t>
            </a:r>
          </a:p>
          <a:p>
            <a:pPr marL="450850" marR="0" lvl="0" indent="-450850" algn="just" defTabSz="847725" rtl="0" eaLnBrk="0" fontAlgn="base" latinLnBrk="0" hangingPunct="0">
              <a:lnSpc>
                <a:spcPct val="100000"/>
              </a:lnSpc>
              <a:spcBef>
                <a:spcPct val="20000"/>
              </a:spcBef>
              <a:spcAft>
                <a:spcPct val="0"/>
              </a:spcAft>
              <a:buClrTx/>
              <a:buSzTx/>
              <a:buFont typeface="Wingdings" pitchFamily="2" charset="2"/>
              <a:buChar char="ü"/>
              <a:tabLst>
                <a:tab pos="495300" algn="l"/>
              </a:tabLst>
              <a:defRPr/>
            </a:pPr>
            <a:r>
              <a:rPr kumimoji="0" lang="fr-FR" sz="2300" b="0" i="0" u="none" strike="noStrike" kern="0" cap="none" spc="0" normalizeH="0" baseline="0" noProof="0" dirty="0" smtClean="0">
                <a:ln>
                  <a:noFill/>
                </a:ln>
                <a:solidFill>
                  <a:schemeClr val="tx1"/>
                </a:solidFill>
                <a:effectLst/>
                <a:uLnTx/>
                <a:uFillTx/>
                <a:latin typeface="+mn-lt"/>
                <a:ea typeface="+mn-ea"/>
                <a:cs typeface="+mn-cs"/>
              </a:rPr>
              <a:t>Les documents nécessaires à l'organisme pour assurer la planification, le fonctionnement, et le contrôle efficaces de ses processus et équipements énergétiques significatifs. </a:t>
            </a:r>
            <a:endParaRPr kumimoji="0" lang="fr-FR" sz="23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991885977"/>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champ d’application et le périmètre du </a:t>
            </a:r>
            <a:r>
              <a:rPr lang="fr-FR" dirty="0" err="1" smtClean="0"/>
              <a:t>SMEn</a:t>
            </a:r>
            <a:endParaRPr lang="fr-FR" dirty="0"/>
          </a:p>
        </p:txBody>
      </p:sp>
      <p:pic>
        <p:nvPicPr>
          <p:cNvPr id="1026" name="Picture 2" descr="http://blogrh.bearingpoint.fr/wp-content/uploads/2011/04/Fotolia_2456120_Subscription_XL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1412776"/>
            <a:ext cx="4861984" cy="3646488"/>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251520" y="1678156"/>
            <a:ext cx="3744416" cy="3046988"/>
          </a:xfrm>
          <a:prstGeom prst="rect">
            <a:avLst/>
          </a:prstGeom>
          <a:noFill/>
        </p:spPr>
        <p:txBody>
          <a:bodyPr wrap="square" rtlCol="0">
            <a:spAutoFit/>
          </a:bodyPr>
          <a:lstStyle/>
          <a:p>
            <a:r>
              <a:rPr lang="fr-FR" sz="3200" dirty="0" smtClean="0"/>
              <a:t>Définir les </a:t>
            </a:r>
            <a:r>
              <a:rPr lang="fr-FR" sz="3200" dirty="0" smtClean="0">
                <a:solidFill>
                  <a:srgbClr val="FFC000"/>
                </a:solidFill>
              </a:rPr>
              <a:t>limites </a:t>
            </a:r>
            <a:r>
              <a:rPr lang="fr-FR" sz="3200" dirty="0">
                <a:solidFill>
                  <a:srgbClr val="FFC000"/>
                </a:solidFill>
              </a:rPr>
              <a:t>géographiques ou organisationnelles</a:t>
            </a:r>
            <a:r>
              <a:rPr lang="fr-FR" sz="3200" dirty="0"/>
              <a:t>, telles que l'organisme les a définies</a:t>
            </a:r>
          </a:p>
        </p:txBody>
      </p:sp>
    </p:spTree>
    <p:extLst>
      <p:ext uri="{BB962C8B-B14F-4D97-AF65-F5344CB8AC3E}">
        <p14:creationId xmlns:p14="http://schemas.microsoft.com/office/powerpoint/2010/main" val="2679150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a:xfrm>
            <a:off x="2416521" y="381000"/>
            <a:ext cx="4603751" cy="495300"/>
          </a:xfrm>
          <a:prstGeom prst="rect">
            <a:avLst/>
          </a:prstGeom>
        </p:spPr>
        <p:txBody>
          <a:bodyPr lIns="92075" tIns="46038" rIns="92075" bIns="46038"/>
          <a:lstStyle/>
          <a:p>
            <a:pPr algn="ctr" eaLnBrk="1" hangingPunct="1">
              <a:defRPr/>
            </a:pPr>
            <a:r>
              <a:rPr lang="fr-FR" b="1" dirty="0" smtClean="0">
                <a:solidFill>
                  <a:srgbClr val="FFC000"/>
                </a:solidFill>
              </a:rPr>
              <a:t>Maîtrise opérationnelle</a:t>
            </a:r>
          </a:p>
        </p:txBody>
      </p:sp>
      <p:sp>
        <p:nvSpPr>
          <p:cNvPr id="5" name="Sous-titre 5"/>
          <p:cNvSpPr txBox="1">
            <a:spLocks/>
          </p:cNvSpPr>
          <p:nvPr/>
        </p:nvSpPr>
        <p:spPr>
          <a:xfrm>
            <a:off x="214313" y="692696"/>
            <a:ext cx="8318127" cy="1214438"/>
          </a:xfrm>
          <a:prstGeom prst="rect">
            <a:avLst/>
          </a:prstGeom>
        </p:spPr>
        <p:txBody>
          <a:bodyPr>
            <a:normAutofit/>
          </a:bodyPr>
          <a:lstStyle/>
          <a:p>
            <a:pPr marL="582613" indent="-582613" defTabSz="847725" eaLnBrk="0" hangingPunct="0">
              <a:spcBef>
                <a:spcPct val="20000"/>
              </a:spcBef>
              <a:tabLst>
                <a:tab pos="495300" algn="l"/>
              </a:tabLst>
              <a:defRPr/>
            </a:pPr>
            <a:r>
              <a:rPr lang="fr-FR" sz="2600" b="1" kern="0" dirty="0">
                <a:solidFill>
                  <a:schemeClr val="tx1"/>
                </a:solidFill>
                <a:latin typeface="+mn-lt"/>
                <a:cs typeface="+mn-cs"/>
              </a:rPr>
              <a:t> </a:t>
            </a:r>
          </a:p>
          <a:p>
            <a:pPr defTabSz="847725" eaLnBrk="0" hangingPunct="0">
              <a:spcBef>
                <a:spcPct val="20000"/>
              </a:spcBef>
              <a:tabLst>
                <a:tab pos="495300" algn="l"/>
              </a:tabLst>
              <a:defRPr/>
            </a:pPr>
            <a:r>
              <a:rPr lang="fr-FR" sz="2600" b="1" kern="0" dirty="0" smtClean="0">
                <a:solidFill>
                  <a:schemeClr val="tx1"/>
                </a:solidFill>
                <a:latin typeface="+mn-lt"/>
                <a:cs typeface="+mn-cs"/>
              </a:rPr>
              <a:t>Pour assurer la </a:t>
            </a:r>
            <a:r>
              <a:rPr lang="fr-FR" sz="2600" b="1" kern="0" dirty="0">
                <a:solidFill>
                  <a:schemeClr val="tx1"/>
                </a:solidFill>
                <a:latin typeface="+mn-lt"/>
                <a:cs typeface="+mn-cs"/>
              </a:rPr>
              <a:t>maîtrise opérationnelle </a:t>
            </a:r>
            <a:r>
              <a:rPr lang="fr-FR" sz="2600" b="1" kern="0" dirty="0" smtClean="0">
                <a:solidFill>
                  <a:schemeClr val="tx1"/>
                </a:solidFill>
                <a:latin typeface="+mn-lt"/>
                <a:cs typeface="+mn-cs"/>
              </a:rPr>
              <a:t>l’organisme doit: </a:t>
            </a:r>
            <a:endParaRPr lang="fr-FR" sz="2600" b="1" kern="0" dirty="0">
              <a:solidFill>
                <a:schemeClr val="tx1"/>
              </a:solidFill>
              <a:latin typeface="+mn-lt"/>
              <a:cs typeface="+mn-cs"/>
            </a:endParaRPr>
          </a:p>
        </p:txBody>
      </p:sp>
      <p:sp>
        <p:nvSpPr>
          <p:cNvPr id="6" name="Sous-titre 5"/>
          <p:cNvSpPr txBox="1">
            <a:spLocks/>
          </p:cNvSpPr>
          <p:nvPr/>
        </p:nvSpPr>
        <p:spPr>
          <a:xfrm>
            <a:off x="357188" y="2143125"/>
            <a:ext cx="8001000" cy="4357688"/>
          </a:xfrm>
          <a:prstGeom prst="rect">
            <a:avLst/>
          </a:prstGeom>
        </p:spPr>
        <p:txBody>
          <a:bodyPr/>
          <a:lstStyle/>
          <a:p>
            <a:pPr marL="457200" indent="-457200" algn="just" defTabSz="847725" eaLnBrk="0" hangingPunct="0">
              <a:spcBef>
                <a:spcPct val="20000"/>
              </a:spcBef>
              <a:buFont typeface="+mj-lt"/>
              <a:buAutoNum type="alphaLcPeriod"/>
              <a:tabLst>
                <a:tab pos="495300" algn="l"/>
              </a:tabLst>
              <a:defRPr/>
            </a:pPr>
            <a:r>
              <a:rPr lang="fr-FR" sz="2000" dirty="0" smtClean="0">
                <a:solidFill>
                  <a:schemeClr val="tx2"/>
                </a:solidFill>
              </a:rPr>
              <a:t>élaborer et fixer des critères pour un fonctionnement et entretien efficaces des usages énergétiques significatifs ou lorsque l’absence pourrait mener à un écart important par rapport à une performance énergétique réelle ; </a:t>
            </a:r>
          </a:p>
          <a:p>
            <a:pPr marL="457200" indent="-457200" algn="just" defTabSz="847725" eaLnBrk="0" hangingPunct="0">
              <a:spcBef>
                <a:spcPct val="20000"/>
              </a:spcBef>
              <a:buFont typeface="+mj-lt"/>
              <a:buAutoNum type="alphaLcPeriod"/>
              <a:tabLst>
                <a:tab pos="495300" algn="l"/>
              </a:tabLst>
              <a:defRPr/>
            </a:pPr>
            <a:r>
              <a:rPr lang="fr-FR" sz="2000" dirty="0" smtClean="0">
                <a:solidFill>
                  <a:schemeClr val="tx2"/>
                </a:solidFill>
              </a:rPr>
              <a:t>faire fonctionner et entretenir les installations, processus, systèmes et équipements conformément aux critères opérationnels ; et</a:t>
            </a:r>
          </a:p>
          <a:p>
            <a:pPr marL="457200" indent="-457200" algn="just" defTabSz="847725" eaLnBrk="0" hangingPunct="0">
              <a:spcBef>
                <a:spcPct val="20000"/>
              </a:spcBef>
              <a:buFont typeface="+mj-lt"/>
              <a:buAutoNum type="alphaLcPeriod"/>
              <a:tabLst>
                <a:tab pos="495300" algn="l"/>
              </a:tabLst>
              <a:defRPr/>
            </a:pPr>
            <a:r>
              <a:rPr lang="fr-FR" sz="2000" dirty="0" smtClean="0">
                <a:solidFill>
                  <a:schemeClr val="tx2"/>
                </a:solidFill>
              </a:rPr>
              <a:t>communiquer de façon adaptée les éléments de maîtrise opérationnelle aux salariés et au personnel travaillant en son nom. </a:t>
            </a:r>
          </a:p>
          <a:p>
            <a:pPr marL="457200" indent="-457200" algn="just">
              <a:buFont typeface="+mj-lt"/>
              <a:buAutoNum type="alphaLcPeriod"/>
              <a:defRPr/>
            </a:pPr>
            <a:endParaRPr lang="fr-FR" sz="2200" dirty="0">
              <a:solidFill>
                <a:schemeClr val="tx1"/>
              </a:solidFill>
            </a:endParaRPr>
          </a:p>
        </p:txBody>
      </p:sp>
    </p:spTree>
    <p:extLst>
      <p:ext uri="{BB962C8B-B14F-4D97-AF65-F5344CB8AC3E}">
        <p14:creationId xmlns:p14="http://schemas.microsoft.com/office/powerpoint/2010/main" val="1743289840"/>
      </p:ext>
    </p:extLst>
  </p:cSld>
  <p:clrMapOvr>
    <a:masterClrMapping/>
  </p:clrMapOvr>
  <p:transition>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575" y="3924076"/>
            <a:ext cx="2095500" cy="1390650"/>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9320" y="1153457"/>
            <a:ext cx="3114675" cy="1466850"/>
          </a:xfrm>
          <a:prstGeom prst="rect">
            <a:avLst/>
          </a:prstGeom>
        </p:spPr>
      </p:pic>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3968" y="3440608"/>
            <a:ext cx="1905000" cy="1905000"/>
          </a:xfrm>
          <a:prstGeom prst="rect">
            <a:avLst/>
          </a:prstGeom>
        </p:spPr>
      </p:pic>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008" y="715307"/>
            <a:ext cx="2286000" cy="1905000"/>
          </a:xfrm>
          <a:prstGeom prst="rect">
            <a:avLst/>
          </a:prstGeom>
        </p:spPr>
      </p:pic>
    </p:spTree>
    <p:extLst>
      <p:ext uri="{BB962C8B-B14F-4D97-AF65-F5344CB8AC3E}">
        <p14:creationId xmlns:p14="http://schemas.microsoft.com/office/powerpoint/2010/main" val="512042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bwMode="auto">
          <a:xfrm>
            <a:off x="928662" y="333375"/>
            <a:ext cx="5929329" cy="542925"/>
          </a:xfrm>
          <a:prstGeom prst="rect">
            <a:avLst/>
          </a:prstGeom>
          <a:noFill/>
          <a:ln>
            <a:miter lim="800000"/>
            <a:headEnd/>
            <a:tailEnd/>
          </a:ln>
        </p:spPr>
        <p:txBody>
          <a:bodyPr/>
          <a:lstStyle/>
          <a:p>
            <a:pPr eaLnBrk="1" hangingPunct="1"/>
            <a:r>
              <a:rPr lang="fr-FR" sz="2800" dirty="0" smtClean="0">
                <a:solidFill>
                  <a:srgbClr val="0000FF"/>
                </a:solidFill>
                <a:effectLst/>
              </a:rPr>
              <a:t>Conception</a:t>
            </a:r>
          </a:p>
        </p:txBody>
      </p:sp>
      <p:sp>
        <p:nvSpPr>
          <p:cNvPr id="6" name="Sous-titre 5"/>
          <p:cNvSpPr txBox="1">
            <a:spLocks/>
          </p:cNvSpPr>
          <p:nvPr/>
        </p:nvSpPr>
        <p:spPr>
          <a:xfrm>
            <a:off x="714348" y="1714464"/>
            <a:ext cx="7715304" cy="4643494"/>
          </a:xfrm>
          <a:prstGeom prst="rect">
            <a:avLst/>
          </a:prstGeom>
        </p:spPr>
        <p:txBody>
          <a:bodyPr>
            <a:normAutofit fontScale="92500"/>
          </a:bodyPr>
          <a:lstStyle/>
          <a:p>
            <a:pPr marL="582613" marR="0" lvl="0" indent="-582613" algn="just" defTabSz="847725" rtl="0" eaLnBrk="0" fontAlgn="base" latinLnBrk="0" hangingPunct="0">
              <a:lnSpc>
                <a:spcPct val="100000"/>
              </a:lnSpc>
              <a:spcBef>
                <a:spcPct val="20000"/>
              </a:spcBef>
              <a:spcAft>
                <a:spcPct val="0"/>
              </a:spcAft>
              <a:buClrTx/>
              <a:buSzTx/>
              <a:tabLst>
                <a:tab pos="495300" algn="l"/>
              </a:tabLst>
              <a:defRPr/>
            </a:pPr>
            <a:endParaRPr kumimoji="0" lang="fr-FR" sz="2400" b="0" i="0" u="none" strike="noStrike" kern="0" cap="none" spc="0" normalizeH="0" baseline="0" noProof="0" dirty="0" smtClean="0">
              <a:ln>
                <a:noFill/>
              </a:ln>
              <a:solidFill>
                <a:schemeClr val="tx1"/>
              </a:solidFill>
              <a:effectLst/>
              <a:uLnTx/>
              <a:uFillTx/>
              <a:latin typeface="+mn-lt"/>
              <a:ea typeface="+mn-ea"/>
              <a:cs typeface="+mn-cs"/>
            </a:endParaRPr>
          </a:p>
          <a:p>
            <a:pPr marL="582613" marR="0" lvl="0" indent="-582613" algn="just" defTabSz="847725" rtl="0" eaLnBrk="0" fontAlgn="base" latinLnBrk="0" hangingPunct="0">
              <a:lnSpc>
                <a:spcPct val="100000"/>
              </a:lnSpc>
              <a:spcBef>
                <a:spcPct val="20000"/>
              </a:spcBef>
              <a:spcAft>
                <a:spcPct val="0"/>
              </a:spcAft>
              <a:buClrTx/>
              <a:buSzTx/>
              <a:buFont typeface="Arial" panose="020B0604020202020204" pitchFamily="34" charset="0"/>
              <a:buChar char="•"/>
              <a:tabLst>
                <a:tab pos="495300" algn="l"/>
              </a:tabLst>
              <a:defRPr/>
            </a:pPr>
            <a:r>
              <a:rPr lang="fr-FR" sz="2400" dirty="0" smtClean="0">
                <a:solidFill>
                  <a:schemeClr val="tx2"/>
                </a:solidFill>
              </a:rPr>
              <a:t>Lors de la conception d’installations, équipements, systèmes et processus nouveaux, modifiés et rénovés pouvant avoir un impact significatif sur la performance énergétique, l’organisme doit considérer les opportunités d’amélioration de la performance énergétique. </a:t>
            </a:r>
          </a:p>
          <a:p>
            <a:pPr marL="582613" marR="0" lvl="0" indent="-582613" algn="just" defTabSz="847725" rtl="0" eaLnBrk="0" fontAlgn="base" latinLnBrk="0" hangingPunct="0">
              <a:lnSpc>
                <a:spcPct val="100000"/>
              </a:lnSpc>
              <a:spcBef>
                <a:spcPct val="20000"/>
              </a:spcBef>
              <a:spcAft>
                <a:spcPct val="0"/>
              </a:spcAft>
              <a:buClrTx/>
              <a:buSzTx/>
              <a:buFont typeface="Arial" panose="020B0604020202020204" pitchFamily="34" charset="0"/>
              <a:buChar char="•"/>
              <a:tabLst>
                <a:tab pos="495300" algn="l"/>
              </a:tabLst>
              <a:defRPr/>
            </a:pPr>
            <a:r>
              <a:rPr lang="fr-FR" sz="2400" dirty="0" smtClean="0">
                <a:solidFill>
                  <a:schemeClr val="tx2"/>
                </a:solidFill>
              </a:rPr>
              <a:t>Les résultats de l’évaluation de la performance énergétique doivent être intégrés dans le cahier des charges et les activités de conception et d’achats du projet en question. </a:t>
            </a:r>
          </a:p>
          <a:p>
            <a:pPr algn="just"/>
            <a:endParaRPr lang="fr-FR" sz="2400" dirty="0" smtClean="0">
              <a:solidFill>
                <a:schemeClr val="tx2"/>
              </a:solidFill>
            </a:endParaRPr>
          </a:p>
          <a:p>
            <a:pPr algn="just"/>
            <a:r>
              <a:rPr lang="fr-FR" sz="2400" dirty="0" smtClean="0">
                <a:solidFill>
                  <a:schemeClr val="tx2"/>
                </a:solidFill>
              </a:rPr>
              <a:t>Les résultats des activités de conception doivent être enregistrés. </a:t>
            </a:r>
          </a:p>
          <a:p>
            <a:pPr marL="582613" marR="0" lvl="0" indent="-582613" algn="just" defTabSz="847725" rtl="0" eaLnBrk="0" fontAlgn="base" latinLnBrk="0" hangingPunct="0">
              <a:lnSpc>
                <a:spcPct val="100000"/>
              </a:lnSpc>
              <a:spcBef>
                <a:spcPct val="20000"/>
              </a:spcBef>
              <a:spcAft>
                <a:spcPct val="0"/>
              </a:spcAft>
              <a:buClrTx/>
              <a:buSzTx/>
              <a:buFontTx/>
              <a:buBlip>
                <a:blip r:embed="rId3"/>
              </a:buBlip>
              <a:tabLst>
                <a:tab pos="495300" algn="l"/>
              </a:tabLst>
              <a:defRPr/>
            </a:pPr>
            <a:endParaRPr kumimoji="0" lang="fr-FR" sz="2400" b="0" i="0" u="none" strike="noStrike" kern="0" cap="none" spc="0" normalizeH="0" baseline="0" noProof="0" dirty="0">
              <a:ln>
                <a:noFill/>
              </a:ln>
              <a:solidFill>
                <a:schemeClr val="tx1"/>
              </a:solidFill>
              <a:effectLst/>
              <a:uLnTx/>
              <a:uFillTx/>
              <a:latin typeface="+mn-lt"/>
              <a:ea typeface="+mn-ea"/>
              <a:cs typeface="+mn-cs"/>
            </a:endParaRPr>
          </a:p>
        </p:txBody>
      </p:sp>
      <p:sp>
        <p:nvSpPr>
          <p:cNvPr id="7" name="Rectangle 2"/>
          <p:cNvSpPr txBox="1">
            <a:spLocks noChangeArrowheads="1"/>
          </p:cNvSpPr>
          <p:nvPr/>
        </p:nvSpPr>
        <p:spPr bwMode="auto">
          <a:xfrm>
            <a:off x="1357290" y="1385877"/>
            <a:ext cx="5929329" cy="542925"/>
          </a:xfrm>
          <a:prstGeom prst="rect">
            <a:avLst/>
          </a:prstGeom>
          <a:noFill/>
          <a:ln>
            <a:miter lim="800000"/>
            <a:headEnd/>
            <a:tailEnd/>
          </a:ln>
        </p:spPr>
        <p:txBody>
          <a:bodyPr/>
          <a:lstStyle/>
          <a:p>
            <a:pPr marL="0" marR="0" lvl="0" indent="0" algn="ctr" defTabSz="847725" rtl="0" eaLnBrk="1" fontAlgn="base" latinLnBrk="0" hangingPunct="1">
              <a:lnSpc>
                <a:spcPct val="100000"/>
              </a:lnSpc>
              <a:spcBef>
                <a:spcPct val="0"/>
              </a:spcBef>
              <a:spcAft>
                <a:spcPct val="0"/>
              </a:spcAft>
              <a:buClrTx/>
              <a:buSzTx/>
              <a:buFontTx/>
              <a:buNone/>
              <a:tabLst/>
              <a:defRPr/>
            </a:pPr>
            <a:r>
              <a:rPr kumimoji="0" lang="fr-FR" sz="2400" b="1" i="0" u="none" strike="noStrike" kern="0" cap="none" spc="0" normalizeH="0" baseline="0" noProof="0" dirty="0" smtClean="0">
                <a:ln>
                  <a:noFill/>
                </a:ln>
                <a:solidFill>
                  <a:srgbClr val="FF0000"/>
                </a:solidFill>
                <a:effectLst/>
                <a:uLnTx/>
                <a:uFillTx/>
                <a:latin typeface="+mj-lt"/>
                <a:ea typeface="+mj-ea"/>
                <a:cs typeface="+mj-cs"/>
              </a:rPr>
              <a:t>Exigences</a:t>
            </a:r>
          </a:p>
        </p:txBody>
      </p:sp>
    </p:spTree>
    <p:extLst>
      <p:ext uri="{BB962C8B-B14F-4D97-AF65-F5344CB8AC3E}">
        <p14:creationId xmlns:p14="http://schemas.microsoft.com/office/powerpoint/2010/main" val="464476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29523" t="11610" r="24542" b="17516"/>
          <a:stretch/>
        </p:blipFill>
        <p:spPr>
          <a:xfrm>
            <a:off x="1547664" y="370829"/>
            <a:ext cx="6264696" cy="5434435"/>
          </a:xfrm>
          <a:prstGeom prst="rect">
            <a:avLst/>
          </a:prstGeom>
        </p:spPr>
      </p:pic>
    </p:spTree>
    <p:extLst>
      <p:ext uri="{BB962C8B-B14F-4D97-AF65-F5344CB8AC3E}">
        <p14:creationId xmlns:p14="http://schemas.microsoft.com/office/powerpoint/2010/main" val="661703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a:xfrm>
            <a:off x="2339752" y="260350"/>
            <a:ext cx="4460877" cy="596882"/>
          </a:xfrm>
          <a:prstGeom prst="rect">
            <a:avLst/>
          </a:prstGeom>
        </p:spPr>
        <p:txBody>
          <a:bodyPr lIns="92075" tIns="46038" rIns="92075" bIns="46038"/>
          <a:lstStyle/>
          <a:p>
            <a:pPr algn="ctr" eaLnBrk="1" hangingPunct="1">
              <a:defRPr/>
            </a:pPr>
            <a:r>
              <a:rPr lang="fr-FR" sz="3000" b="1" dirty="0" smtClean="0">
                <a:solidFill>
                  <a:srgbClr val="92D050"/>
                </a:solidFill>
              </a:rPr>
              <a:t>Achat</a:t>
            </a:r>
          </a:p>
        </p:txBody>
      </p:sp>
      <p:sp>
        <p:nvSpPr>
          <p:cNvPr id="5" name="Rectangle 6"/>
          <p:cNvSpPr>
            <a:spLocks noChangeArrowheads="1"/>
          </p:cNvSpPr>
          <p:nvPr/>
        </p:nvSpPr>
        <p:spPr bwMode="auto">
          <a:xfrm>
            <a:off x="1357313" y="910556"/>
            <a:ext cx="6143625" cy="430212"/>
          </a:xfrm>
          <a:prstGeom prst="rect">
            <a:avLst/>
          </a:prstGeom>
          <a:noFill/>
          <a:ln w="9525">
            <a:noFill/>
            <a:miter lim="800000"/>
            <a:headEnd/>
            <a:tailEnd/>
          </a:ln>
        </p:spPr>
        <p:txBody>
          <a:bodyPr>
            <a:spAutoFit/>
          </a:bodyPr>
          <a:lstStyle/>
          <a:p>
            <a:pPr algn="ctr">
              <a:tabLst>
                <a:tab pos="355600" algn="l"/>
              </a:tabLst>
            </a:pPr>
            <a:r>
              <a:rPr lang="fr-FR" sz="2200" b="1" dirty="0">
                <a:solidFill>
                  <a:srgbClr val="0000FF"/>
                </a:solidFill>
              </a:rPr>
              <a:t>Exigences</a:t>
            </a:r>
          </a:p>
        </p:txBody>
      </p:sp>
      <p:sp>
        <p:nvSpPr>
          <p:cNvPr id="6" name="Sous-titre 5"/>
          <p:cNvSpPr txBox="1">
            <a:spLocks/>
          </p:cNvSpPr>
          <p:nvPr/>
        </p:nvSpPr>
        <p:spPr>
          <a:xfrm>
            <a:off x="323528" y="2276872"/>
            <a:ext cx="8143932" cy="3714776"/>
          </a:xfrm>
          <a:prstGeom prst="rect">
            <a:avLst/>
          </a:prstGeom>
        </p:spPr>
        <p:txBody>
          <a:bodyPr>
            <a:normAutofit/>
          </a:bodyPr>
          <a:lstStyle/>
          <a:p>
            <a:pPr marL="342900" indent="-342900" algn="just" defTabSz="847725" eaLnBrk="0" hangingPunct="0">
              <a:spcBef>
                <a:spcPct val="20000"/>
              </a:spcBef>
              <a:buFont typeface="Arial" panose="020B0604020202020204" pitchFamily="34" charset="0"/>
              <a:buChar char="•"/>
              <a:tabLst>
                <a:tab pos="495300" algn="l"/>
              </a:tabLst>
              <a:defRPr/>
            </a:pPr>
            <a:r>
              <a:rPr lang="fr-FR" sz="2000" kern="0" dirty="0" smtClean="0">
                <a:solidFill>
                  <a:schemeClr val="tx1"/>
                </a:solidFill>
                <a:latin typeface="+mn-lt"/>
                <a:cs typeface="+mn-cs"/>
              </a:rPr>
              <a:t>Lors de l’achat de services énergétiques, de produits et équipements consommateurs d’énergie ayant, ou pouvant avoir, un impact sur un usage énergétique significatif, l’organisme doit </a:t>
            </a:r>
            <a:r>
              <a:rPr lang="fr-FR" sz="2000" b="1" u="sng" kern="0" dirty="0" smtClean="0">
                <a:solidFill>
                  <a:schemeClr val="tx1"/>
                </a:solidFill>
                <a:latin typeface="+mn-lt"/>
                <a:cs typeface="+mn-cs"/>
              </a:rPr>
              <a:t>informer ses fournisseurs que leurs offres seront en partie évaluées sur la base de leur performance énergétique</a:t>
            </a:r>
            <a:r>
              <a:rPr lang="fr-FR" sz="2000" kern="0" dirty="0" smtClean="0">
                <a:solidFill>
                  <a:schemeClr val="tx1"/>
                </a:solidFill>
                <a:latin typeface="+mn-lt"/>
                <a:cs typeface="+mn-cs"/>
              </a:rPr>
              <a:t>. </a:t>
            </a:r>
          </a:p>
          <a:p>
            <a:pPr marL="342900" indent="-342900" algn="just" defTabSz="847725" eaLnBrk="0" hangingPunct="0">
              <a:spcBef>
                <a:spcPct val="20000"/>
              </a:spcBef>
              <a:buFont typeface="Arial" panose="020B0604020202020204" pitchFamily="34" charset="0"/>
              <a:buChar char="•"/>
              <a:tabLst>
                <a:tab pos="495300" algn="l"/>
              </a:tabLst>
              <a:defRPr/>
            </a:pPr>
            <a:endParaRPr lang="fr-FR" sz="2000" kern="0" dirty="0" smtClean="0">
              <a:solidFill>
                <a:schemeClr val="tx1"/>
              </a:solidFill>
              <a:latin typeface="+mn-lt"/>
              <a:cs typeface="+mn-cs"/>
            </a:endParaRPr>
          </a:p>
          <a:p>
            <a:pPr marL="342900" indent="-342900" algn="just" defTabSz="847725" eaLnBrk="0" hangingPunct="0">
              <a:spcBef>
                <a:spcPct val="20000"/>
              </a:spcBef>
              <a:buFont typeface="Arial" panose="020B0604020202020204" pitchFamily="34" charset="0"/>
              <a:buChar char="•"/>
              <a:tabLst>
                <a:tab pos="495300" algn="l"/>
              </a:tabLst>
              <a:defRPr/>
            </a:pPr>
            <a:r>
              <a:rPr lang="fr-FR" sz="2000" kern="0" dirty="0" smtClean="0">
                <a:solidFill>
                  <a:schemeClr val="tx1"/>
                </a:solidFill>
                <a:latin typeface="+mn-lt"/>
                <a:cs typeface="+mn-cs"/>
              </a:rPr>
              <a:t>L’organisme doit </a:t>
            </a:r>
            <a:r>
              <a:rPr lang="fr-FR" sz="2000" kern="0" dirty="0" smtClean="0">
                <a:solidFill>
                  <a:srgbClr val="FF0000"/>
                </a:solidFill>
                <a:latin typeface="+mn-lt"/>
                <a:cs typeface="+mn-cs"/>
              </a:rPr>
              <a:t>définir</a:t>
            </a:r>
            <a:r>
              <a:rPr lang="fr-FR" sz="2000" kern="0" dirty="0" smtClean="0">
                <a:solidFill>
                  <a:schemeClr val="tx1"/>
                </a:solidFill>
                <a:latin typeface="+mn-lt"/>
                <a:cs typeface="+mn-cs"/>
              </a:rPr>
              <a:t> les critères d’évaluation de l’usage énergétique sur la durée de vie de fonctionnement prévue ou attendue des produits, équipements et services utilisant de l’énergie dont il est attendu qu’ils auront un effet significatif sur la performance énergétique de l’organisme</a:t>
            </a:r>
            <a:r>
              <a:rPr lang="fr-FR" sz="2000" dirty="0" smtClean="0"/>
              <a:t>. </a:t>
            </a:r>
          </a:p>
          <a:p>
            <a:pPr marL="342900" marR="0" lvl="0" indent="-342900" algn="just" defTabSz="847725" rtl="0" eaLnBrk="0" fontAlgn="base" latinLnBrk="0" hangingPunct="0">
              <a:lnSpc>
                <a:spcPct val="100000"/>
              </a:lnSpc>
              <a:spcBef>
                <a:spcPct val="20000"/>
              </a:spcBef>
              <a:spcAft>
                <a:spcPct val="0"/>
              </a:spcAft>
              <a:buClrTx/>
              <a:buSzTx/>
              <a:buFont typeface="Arial" panose="020B0604020202020204" pitchFamily="34" charset="0"/>
              <a:buChar char="•"/>
              <a:tabLst>
                <a:tab pos="495300" algn="l"/>
              </a:tabLst>
              <a:defRPr/>
            </a:pPr>
            <a:endParaRPr kumimoji="0" lang="fr-FR" sz="2000" b="0" i="0" u="none" strike="noStrike" kern="0" cap="none" spc="0" normalizeH="0" baseline="0" noProof="0" dirty="0" smtClean="0">
              <a:ln>
                <a:noFill/>
              </a:ln>
              <a:solidFill>
                <a:schemeClr val="tx1"/>
              </a:solidFill>
              <a:effectLst/>
              <a:uLnTx/>
              <a:uFillTx/>
              <a:latin typeface="+mn-lt"/>
              <a:cs typeface="+mn-cs"/>
            </a:endParaRPr>
          </a:p>
        </p:txBody>
      </p:sp>
      <p:sp>
        <p:nvSpPr>
          <p:cNvPr id="7" name="Sous-titre 5"/>
          <p:cNvSpPr txBox="1">
            <a:spLocks/>
          </p:cNvSpPr>
          <p:nvPr/>
        </p:nvSpPr>
        <p:spPr>
          <a:xfrm>
            <a:off x="71406" y="1556792"/>
            <a:ext cx="8533042" cy="642942"/>
          </a:xfrm>
          <a:prstGeom prst="rect">
            <a:avLst/>
          </a:prstGeom>
        </p:spPr>
        <p:txBody>
          <a:bodyPr>
            <a:normAutofit fontScale="77500" lnSpcReduction="20000"/>
          </a:bodyPr>
          <a:lstStyle/>
          <a:p>
            <a:pPr lvl="0" defTabSz="847725" eaLnBrk="0" hangingPunct="0">
              <a:spcBef>
                <a:spcPct val="20000"/>
              </a:spcBef>
              <a:tabLst>
                <a:tab pos="495300" algn="l"/>
              </a:tabLst>
              <a:defRPr/>
            </a:pPr>
            <a:r>
              <a:rPr kumimoji="0" lang="fr-FR" sz="2600" b="1" i="0" u="none" strike="noStrike" kern="0" cap="none" spc="0" normalizeH="0" baseline="0" noProof="0" dirty="0" smtClean="0">
                <a:ln>
                  <a:noFill/>
                </a:ln>
                <a:solidFill>
                  <a:schemeClr val="tx1"/>
                </a:solidFill>
                <a:effectLst/>
                <a:uLnTx/>
                <a:uFillTx/>
                <a:latin typeface="+mn-lt"/>
                <a:ea typeface="+mn-ea"/>
                <a:cs typeface="+mn-cs"/>
              </a:rPr>
              <a:t> </a:t>
            </a:r>
            <a:r>
              <a:rPr lang="fr-FR" sz="2800" b="1" dirty="0" smtClean="0"/>
              <a:t> </a:t>
            </a:r>
            <a:r>
              <a:rPr lang="fr-FR" sz="2800" b="1" dirty="0" smtClean="0">
                <a:solidFill>
                  <a:schemeClr val="tx2"/>
                </a:solidFill>
              </a:rPr>
              <a:t>Achats de services énergétiques, produits et équipements consommateurs d’énergie </a:t>
            </a:r>
            <a:r>
              <a:rPr kumimoji="0" lang="fr-FR" sz="2600" b="1" i="0" u="none" strike="noStrike" kern="0" cap="none" spc="0" normalizeH="0" baseline="0" noProof="0" dirty="0" smtClean="0">
                <a:ln>
                  <a:noFill/>
                </a:ln>
                <a:solidFill>
                  <a:schemeClr val="tx2"/>
                </a:solidFill>
                <a:effectLst/>
                <a:uLnTx/>
                <a:uFillTx/>
                <a:latin typeface="+mn-lt"/>
                <a:ea typeface="+mn-ea"/>
                <a:cs typeface="+mn-cs"/>
              </a:rPr>
              <a:t>: </a:t>
            </a:r>
            <a:endParaRPr kumimoji="0" lang="fr-FR" sz="2600" b="0" i="0" u="none" strike="noStrike" kern="0" cap="none" spc="0" normalizeH="0" baseline="0" noProof="0" dirty="0" smtClean="0">
              <a:ln>
                <a:noFill/>
              </a:ln>
              <a:solidFill>
                <a:schemeClr val="tx2"/>
              </a:solidFill>
              <a:effectLst/>
              <a:uLnTx/>
              <a:uFillTx/>
              <a:latin typeface="+mn-lt"/>
              <a:ea typeface="+mn-ea"/>
              <a:cs typeface="+mn-cs"/>
            </a:endParaRPr>
          </a:p>
        </p:txBody>
      </p:sp>
    </p:spTree>
    <p:extLst>
      <p:ext uri="{BB962C8B-B14F-4D97-AF65-F5344CB8AC3E}">
        <p14:creationId xmlns:p14="http://schemas.microsoft.com/office/powerpoint/2010/main" val="160564798"/>
      </p:ext>
    </p:extLst>
  </p:cSld>
  <p:clrMapOvr>
    <a:masterClrMapping/>
  </p:clrMapOvr>
  <p:transition>
    <p:cut/>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ous-titre 5"/>
          <p:cNvSpPr txBox="1">
            <a:spLocks/>
          </p:cNvSpPr>
          <p:nvPr/>
        </p:nvSpPr>
        <p:spPr>
          <a:xfrm>
            <a:off x="642910" y="1124744"/>
            <a:ext cx="7858180" cy="3516422"/>
          </a:xfrm>
          <a:prstGeom prst="rect">
            <a:avLst/>
          </a:prstGeom>
        </p:spPr>
        <p:txBody>
          <a:bodyPr>
            <a:noAutofit/>
          </a:bodyPr>
          <a:lstStyle/>
          <a:p>
            <a:pPr algn="just"/>
            <a:r>
              <a:rPr lang="fr-FR" dirty="0" smtClean="0">
                <a:solidFill>
                  <a:schemeClr val="tx1"/>
                </a:solidFill>
              </a:rPr>
              <a:t>L’organisme doit assurer que les caractéristiques essentielles de son fonctionnement qui déterminent la performance énergétique sont suivies, mesurées et analysées à des intervalles planifiés. </a:t>
            </a:r>
          </a:p>
          <a:p>
            <a:pPr algn="just"/>
            <a:endParaRPr lang="fr-FR" dirty="0" smtClean="0">
              <a:solidFill>
                <a:schemeClr val="tx1"/>
              </a:solidFill>
            </a:endParaRPr>
          </a:p>
          <a:p>
            <a:pPr algn="just"/>
            <a:r>
              <a:rPr lang="fr-FR" dirty="0" smtClean="0">
                <a:solidFill>
                  <a:schemeClr val="tx1"/>
                </a:solidFill>
              </a:rPr>
              <a:t>Ces caractéristiques essentielles incluent au moins : </a:t>
            </a:r>
          </a:p>
          <a:p>
            <a:pPr algn="just"/>
            <a:r>
              <a:rPr lang="fr-FR" i="1" dirty="0" smtClean="0">
                <a:solidFill>
                  <a:schemeClr val="tx1"/>
                </a:solidFill>
              </a:rPr>
              <a:t>a) les données de sortie de la revue énergétique ; </a:t>
            </a:r>
          </a:p>
          <a:p>
            <a:pPr algn="just"/>
            <a:r>
              <a:rPr lang="fr-FR" i="1" dirty="0" smtClean="0">
                <a:solidFill>
                  <a:schemeClr val="tx1"/>
                </a:solidFill>
              </a:rPr>
              <a:t>b) les usages énergétiques significatifs </a:t>
            </a:r>
          </a:p>
          <a:p>
            <a:pPr algn="just"/>
            <a:r>
              <a:rPr lang="fr-FR" i="1" dirty="0" smtClean="0">
                <a:solidFill>
                  <a:schemeClr val="tx1"/>
                </a:solidFill>
              </a:rPr>
              <a:t>c) la relation entre l’usage énergétique significatif et la consommation, les variables pertinentes ; </a:t>
            </a:r>
          </a:p>
          <a:p>
            <a:pPr algn="just"/>
            <a:r>
              <a:rPr lang="fr-FR" i="1" dirty="0" smtClean="0">
                <a:solidFill>
                  <a:schemeClr val="tx1"/>
                </a:solidFill>
              </a:rPr>
              <a:t>d) les IPÉ ; </a:t>
            </a:r>
          </a:p>
          <a:p>
            <a:pPr algn="just"/>
            <a:r>
              <a:rPr lang="fr-FR" i="1" dirty="0" smtClean="0">
                <a:solidFill>
                  <a:schemeClr val="tx1"/>
                </a:solidFill>
              </a:rPr>
              <a:t>e) l’efficacité des plans d’actions dans l’atteinte des objectifs et cibles.</a:t>
            </a:r>
            <a:endParaRPr kumimoji="0" lang="fr-FR" b="0" i="1" u="none" strike="noStrike" kern="0" cap="none" spc="0" normalizeH="0" baseline="0" noProof="0" dirty="0">
              <a:ln>
                <a:noFill/>
              </a:ln>
              <a:solidFill>
                <a:schemeClr val="tx1"/>
              </a:solidFill>
              <a:effectLst/>
              <a:uLnTx/>
              <a:uFillTx/>
              <a:latin typeface="+mn-lt"/>
              <a:ea typeface="+mn-ea"/>
              <a:cs typeface="+mn-cs"/>
            </a:endParaRPr>
          </a:p>
        </p:txBody>
      </p:sp>
      <p:sp>
        <p:nvSpPr>
          <p:cNvPr id="5" name="Rectangle 5"/>
          <p:cNvSpPr txBox="1">
            <a:spLocks noChangeArrowheads="1"/>
          </p:cNvSpPr>
          <p:nvPr/>
        </p:nvSpPr>
        <p:spPr>
          <a:xfrm>
            <a:off x="1525607" y="293787"/>
            <a:ext cx="5761037" cy="542925"/>
          </a:xfrm>
          <a:prstGeom prst="rect">
            <a:avLst/>
          </a:prstGeom>
        </p:spPr>
        <p:txBody>
          <a:bodyPr lIns="92075" tIns="46038" rIns="92075" bIns="46038"/>
          <a:lstStyle/>
          <a:p>
            <a:pPr marL="0" marR="0" lvl="0" indent="0" algn="ctr" defTabSz="847725" rtl="0" eaLnBrk="1" fontAlgn="base" latinLnBrk="0" hangingPunct="1">
              <a:lnSpc>
                <a:spcPct val="100000"/>
              </a:lnSpc>
              <a:spcBef>
                <a:spcPct val="0"/>
              </a:spcBef>
              <a:spcAft>
                <a:spcPct val="0"/>
              </a:spcAft>
              <a:buClrTx/>
              <a:buSzTx/>
              <a:buFontTx/>
              <a:buNone/>
              <a:tabLst/>
              <a:defRPr/>
            </a:pPr>
            <a:r>
              <a:rPr lang="fr-FR" sz="2200" b="1" kern="0" dirty="0" smtClean="0">
                <a:solidFill>
                  <a:srgbClr val="FF0000"/>
                </a:solidFill>
                <a:effectLst>
                  <a:outerShdw blurRad="38100" dist="38100" dir="2700000" algn="tl">
                    <a:srgbClr val="C0C0C0"/>
                  </a:outerShdw>
                </a:effectLst>
                <a:latin typeface="+mj-lt"/>
                <a:ea typeface="+mj-ea"/>
                <a:cs typeface="+mj-cs"/>
              </a:rPr>
              <a:t>Suivi, mesure et analyse: </a:t>
            </a:r>
            <a:r>
              <a:rPr lang="fr-FR" sz="2200" b="1" kern="0" dirty="0" smtClean="0">
                <a:solidFill>
                  <a:srgbClr val="0070C0"/>
                </a:solidFill>
                <a:effectLst>
                  <a:outerShdw blurRad="38100" dist="38100" dir="2700000" algn="tl">
                    <a:srgbClr val="C0C0C0"/>
                  </a:outerShdw>
                </a:effectLst>
                <a:latin typeface="+mj-lt"/>
                <a:ea typeface="+mj-ea"/>
                <a:cs typeface="+mj-cs"/>
              </a:rPr>
              <a:t>Exigences</a:t>
            </a:r>
            <a:endParaRPr kumimoji="0" lang="fr-FR" sz="2200" b="1" i="0" u="none" strike="noStrike" kern="0" cap="none" spc="0" normalizeH="0" baseline="0" noProof="0" dirty="0" smtClean="0">
              <a:ln>
                <a:noFill/>
              </a:ln>
              <a:solidFill>
                <a:srgbClr val="0070C0"/>
              </a:solidFill>
              <a:effectLst>
                <a:outerShdw blurRad="38100" dist="38100" dir="2700000" algn="tl">
                  <a:srgbClr val="C0C0C0"/>
                </a:outerShdw>
              </a:effectLst>
              <a:uLnTx/>
              <a:uFillTx/>
              <a:latin typeface="+mj-lt"/>
              <a:ea typeface="+mj-ea"/>
              <a:cs typeface="+mj-cs"/>
            </a:endParaRPr>
          </a:p>
        </p:txBody>
      </p:sp>
    </p:spTree>
    <p:extLst>
      <p:ext uri="{BB962C8B-B14F-4D97-AF65-F5344CB8AC3E}">
        <p14:creationId xmlns:p14="http://schemas.microsoft.com/office/powerpoint/2010/main" val="5054254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13473" t="21454" r="5726" b="16531"/>
          <a:stretch/>
        </p:blipFill>
        <p:spPr>
          <a:xfrm>
            <a:off x="35496" y="476672"/>
            <a:ext cx="9011287" cy="3888432"/>
          </a:xfrm>
          <a:prstGeom prst="rect">
            <a:avLst/>
          </a:prstGeom>
        </p:spPr>
      </p:pic>
      <p:sp>
        <p:nvSpPr>
          <p:cNvPr id="3" name="ZoneTexte 2"/>
          <p:cNvSpPr txBox="1"/>
          <p:nvPr/>
        </p:nvSpPr>
        <p:spPr>
          <a:xfrm>
            <a:off x="179512" y="4653136"/>
            <a:ext cx="2880320" cy="215444"/>
          </a:xfrm>
          <a:prstGeom prst="rect">
            <a:avLst/>
          </a:prstGeom>
          <a:noFill/>
        </p:spPr>
        <p:txBody>
          <a:bodyPr wrap="square" rtlCol="0">
            <a:spAutoFit/>
          </a:bodyPr>
          <a:lstStyle/>
          <a:p>
            <a:r>
              <a:rPr lang="fr-FR" sz="800" dirty="0" smtClean="0"/>
              <a:t>Source: ISO 50006</a:t>
            </a:r>
            <a:endParaRPr lang="fr-FR" sz="800" dirty="0"/>
          </a:p>
        </p:txBody>
      </p:sp>
    </p:spTree>
    <p:extLst>
      <p:ext uri="{BB962C8B-B14F-4D97-AF65-F5344CB8AC3E}">
        <p14:creationId xmlns:p14="http://schemas.microsoft.com/office/powerpoint/2010/main" val="33850116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ous-titre 5"/>
          <p:cNvSpPr txBox="1">
            <a:spLocks/>
          </p:cNvSpPr>
          <p:nvPr/>
        </p:nvSpPr>
        <p:spPr>
          <a:xfrm>
            <a:off x="539552" y="1019597"/>
            <a:ext cx="4145114" cy="3516422"/>
          </a:xfrm>
          <a:prstGeom prst="rect">
            <a:avLst/>
          </a:prstGeom>
        </p:spPr>
        <p:txBody>
          <a:bodyPr>
            <a:noAutofit/>
          </a:bodyPr>
          <a:lstStyle/>
          <a:p>
            <a:pPr algn="just"/>
            <a:r>
              <a:rPr lang="fr-FR" dirty="0" smtClean="0">
                <a:solidFill>
                  <a:schemeClr val="tx1"/>
                </a:solidFill>
              </a:rPr>
              <a:t>Régulièrement, l’organisme doit mener des audits internes à </a:t>
            </a:r>
            <a:r>
              <a:rPr lang="fr-FR" dirty="0" smtClean="0">
                <a:solidFill>
                  <a:srgbClr val="FF0000"/>
                </a:solidFill>
              </a:rPr>
              <a:t>intervalles planifiés </a:t>
            </a:r>
            <a:r>
              <a:rPr lang="fr-FR" dirty="0" smtClean="0">
                <a:solidFill>
                  <a:schemeClr val="tx1"/>
                </a:solidFill>
              </a:rPr>
              <a:t>pour assurer que le </a:t>
            </a:r>
            <a:r>
              <a:rPr lang="fr-FR" dirty="0" err="1" smtClean="0">
                <a:solidFill>
                  <a:schemeClr val="tx1"/>
                </a:solidFill>
              </a:rPr>
              <a:t>SMÉn</a:t>
            </a:r>
            <a:r>
              <a:rPr lang="fr-FR" dirty="0" smtClean="0">
                <a:solidFill>
                  <a:schemeClr val="tx1"/>
                </a:solidFill>
              </a:rPr>
              <a:t>: </a:t>
            </a:r>
          </a:p>
          <a:p>
            <a:pPr algn="just"/>
            <a:endParaRPr lang="fr-FR" dirty="0" smtClean="0">
              <a:solidFill>
                <a:schemeClr val="tx1"/>
              </a:solidFill>
            </a:endParaRPr>
          </a:p>
          <a:p>
            <a:pPr marL="342900" indent="-342900" algn="just">
              <a:buFont typeface="Arial" panose="020B0604020202020204" pitchFamily="34" charset="0"/>
              <a:buChar char="•"/>
            </a:pPr>
            <a:r>
              <a:rPr lang="fr-FR" dirty="0" smtClean="0">
                <a:solidFill>
                  <a:schemeClr val="tx1"/>
                </a:solidFill>
              </a:rPr>
              <a:t> est conforme aux dispositions prévues pour le management de l’énergie, y compris aux exigences de l’ISO50001;</a:t>
            </a:r>
          </a:p>
          <a:p>
            <a:pPr marL="342900" indent="-342900" algn="just">
              <a:buFont typeface="Arial" panose="020B0604020202020204" pitchFamily="34" charset="0"/>
              <a:buChar char="•"/>
            </a:pPr>
            <a:endParaRPr lang="fr-FR" dirty="0" smtClean="0">
              <a:solidFill>
                <a:schemeClr val="tx1"/>
              </a:solidFill>
            </a:endParaRPr>
          </a:p>
          <a:p>
            <a:pPr marL="342900" indent="-342900" algn="just">
              <a:buFont typeface="Arial" panose="020B0604020202020204" pitchFamily="34" charset="0"/>
              <a:buChar char="•"/>
            </a:pPr>
            <a:r>
              <a:rPr lang="fr-FR" dirty="0" smtClean="0">
                <a:solidFill>
                  <a:schemeClr val="tx1"/>
                </a:solidFill>
              </a:rPr>
              <a:t> est correctement mis en œuvre et entretenu. </a:t>
            </a:r>
          </a:p>
          <a:p>
            <a:pPr algn="just"/>
            <a:endParaRPr lang="fr-FR" dirty="0" smtClean="0">
              <a:solidFill>
                <a:schemeClr val="tx1"/>
              </a:solidFill>
            </a:endParaRPr>
          </a:p>
          <a:p>
            <a:pPr algn="just"/>
            <a:endParaRPr kumimoji="0" lang="fr-FR" b="0" i="1" u="none" strike="noStrike" kern="0" cap="none" spc="0" normalizeH="0" baseline="0" noProof="0" dirty="0">
              <a:ln>
                <a:noFill/>
              </a:ln>
              <a:solidFill>
                <a:schemeClr val="tx1"/>
              </a:solidFill>
              <a:effectLst/>
              <a:uLnTx/>
              <a:uFillTx/>
              <a:latin typeface="+mn-lt"/>
              <a:ea typeface="+mn-ea"/>
              <a:cs typeface="+mn-cs"/>
            </a:endParaRPr>
          </a:p>
        </p:txBody>
      </p:sp>
      <p:sp>
        <p:nvSpPr>
          <p:cNvPr id="5" name="Rectangle 5"/>
          <p:cNvSpPr txBox="1">
            <a:spLocks noChangeArrowheads="1"/>
          </p:cNvSpPr>
          <p:nvPr/>
        </p:nvSpPr>
        <p:spPr>
          <a:xfrm>
            <a:off x="1525607" y="476672"/>
            <a:ext cx="5761037" cy="542925"/>
          </a:xfrm>
          <a:prstGeom prst="rect">
            <a:avLst/>
          </a:prstGeom>
        </p:spPr>
        <p:txBody>
          <a:bodyPr lIns="92075" tIns="46038" rIns="92075" bIns="46038"/>
          <a:lstStyle/>
          <a:p>
            <a:pPr marL="0" marR="0" lvl="0" indent="0" algn="ctr" defTabSz="847725" rtl="0" eaLnBrk="1" fontAlgn="base" latinLnBrk="0" hangingPunct="1">
              <a:lnSpc>
                <a:spcPct val="100000"/>
              </a:lnSpc>
              <a:spcBef>
                <a:spcPct val="0"/>
              </a:spcBef>
              <a:spcAft>
                <a:spcPct val="0"/>
              </a:spcAft>
              <a:buClrTx/>
              <a:buSzTx/>
              <a:buFontTx/>
              <a:buNone/>
              <a:tabLst/>
              <a:defRPr/>
            </a:pPr>
            <a:r>
              <a:rPr lang="fr-FR" sz="2200" b="1" kern="0" dirty="0" smtClean="0">
                <a:solidFill>
                  <a:srgbClr val="FF0000"/>
                </a:solidFill>
                <a:effectLst>
                  <a:outerShdw blurRad="38100" dist="38100" dir="2700000" algn="tl">
                    <a:srgbClr val="C0C0C0"/>
                  </a:outerShdw>
                </a:effectLst>
                <a:latin typeface="+mj-lt"/>
                <a:ea typeface="+mj-ea"/>
                <a:cs typeface="+mj-cs"/>
              </a:rPr>
              <a:t>Audit interne: </a:t>
            </a:r>
            <a:r>
              <a:rPr lang="fr-FR" sz="2200" b="1" kern="0" dirty="0" smtClean="0">
                <a:solidFill>
                  <a:srgbClr val="0070C0"/>
                </a:solidFill>
                <a:effectLst>
                  <a:outerShdw blurRad="38100" dist="38100" dir="2700000" algn="tl">
                    <a:srgbClr val="C0C0C0"/>
                  </a:outerShdw>
                </a:effectLst>
                <a:latin typeface="+mj-lt"/>
                <a:ea typeface="+mj-ea"/>
                <a:cs typeface="+mj-cs"/>
              </a:rPr>
              <a:t>Exigences</a:t>
            </a:r>
            <a:endParaRPr kumimoji="0" lang="fr-FR" sz="2200" b="1" i="0" u="none" strike="noStrike" kern="0" cap="none" spc="0" normalizeH="0" baseline="0" noProof="0" dirty="0" smtClean="0">
              <a:ln>
                <a:noFill/>
              </a:ln>
              <a:solidFill>
                <a:srgbClr val="0070C0"/>
              </a:solidFill>
              <a:effectLst>
                <a:outerShdw blurRad="38100" dist="38100" dir="2700000" algn="tl">
                  <a:srgbClr val="C0C0C0"/>
                </a:outerShdw>
              </a:effectLst>
              <a:uLnTx/>
              <a:uFillTx/>
              <a:latin typeface="+mj-lt"/>
              <a:ea typeface="+mj-ea"/>
              <a:cs typeface="+mj-cs"/>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772816"/>
            <a:ext cx="3463206" cy="3057475"/>
          </a:xfrm>
          <a:prstGeom prst="rect">
            <a:avLst/>
          </a:prstGeom>
        </p:spPr>
      </p:pic>
    </p:spTree>
    <p:extLst>
      <p:ext uri="{BB962C8B-B14F-4D97-AF65-F5344CB8AC3E}">
        <p14:creationId xmlns:p14="http://schemas.microsoft.com/office/powerpoint/2010/main" val="1621201711"/>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advAuto="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ous-titre 5"/>
          <p:cNvSpPr txBox="1">
            <a:spLocks/>
          </p:cNvSpPr>
          <p:nvPr/>
        </p:nvSpPr>
        <p:spPr>
          <a:xfrm>
            <a:off x="642910" y="1424746"/>
            <a:ext cx="4865194" cy="3516422"/>
          </a:xfrm>
          <a:prstGeom prst="rect">
            <a:avLst/>
          </a:prstGeom>
        </p:spPr>
        <p:txBody>
          <a:bodyPr>
            <a:noAutofit/>
          </a:bodyPr>
          <a:lstStyle/>
          <a:p>
            <a:pPr algn="just"/>
            <a:r>
              <a:rPr lang="fr-FR" sz="2000" dirty="0" smtClean="0">
                <a:solidFill>
                  <a:schemeClr val="tx1"/>
                </a:solidFill>
              </a:rPr>
              <a:t>Un programme d’audit doit être élaboré en tenant compte de l’état et de </a:t>
            </a:r>
            <a:r>
              <a:rPr lang="fr-FR" sz="2000" b="1" dirty="0" smtClean="0">
                <a:solidFill>
                  <a:srgbClr val="FF0000"/>
                </a:solidFill>
              </a:rPr>
              <a:t>l’importance</a:t>
            </a:r>
            <a:r>
              <a:rPr lang="fr-FR" sz="2000" dirty="0" smtClean="0">
                <a:solidFill>
                  <a:schemeClr val="tx1"/>
                </a:solidFill>
              </a:rPr>
              <a:t> des processus et des domaines à auditer, ainsi que des résultats des audits précédents.</a:t>
            </a:r>
          </a:p>
          <a:p>
            <a:pPr algn="just"/>
            <a:r>
              <a:rPr lang="fr-FR" sz="2000" dirty="0" smtClean="0">
                <a:solidFill>
                  <a:schemeClr val="tx1"/>
                </a:solidFill>
              </a:rPr>
              <a:t> </a:t>
            </a:r>
          </a:p>
          <a:p>
            <a:pPr algn="just"/>
            <a:r>
              <a:rPr lang="fr-FR" sz="2000" dirty="0" smtClean="0">
                <a:solidFill>
                  <a:schemeClr val="tx1"/>
                </a:solidFill>
              </a:rPr>
              <a:t>Le choix des auditeurs et la réalisation des audits doivent assurer l’objectivité et l’impartialité du processus d’audit. </a:t>
            </a:r>
          </a:p>
          <a:p>
            <a:pPr algn="just"/>
            <a:endParaRPr lang="fr-FR" sz="2000" dirty="0" smtClean="0">
              <a:solidFill>
                <a:schemeClr val="tx1"/>
              </a:solidFill>
            </a:endParaRPr>
          </a:p>
          <a:p>
            <a:pPr algn="just"/>
            <a:r>
              <a:rPr lang="fr-FR" sz="2000" b="1" i="1" dirty="0" smtClean="0">
                <a:solidFill>
                  <a:srgbClr val="0000FF"/>
                </a:solidFill>
              </a:rPr>
              <a:t>Les enregistrements des résultats d’audit doivent être conservés et communiqués à la direction.</a:t>
            </a:r>
            <a:r>
              <a:rPr lang="fr-FR" sz="2000" dirty="0" smtClean="0">
                <a:solidFill>
                  <a:schemeClr val="tx1"/>
                </a:solidFill>
              </a:rPr>
              <a:t> </a:t>
            </a:r>
          </a:p>
          <a:p>
            <a:pPr algn="just"/>
            <a:r>
              <a:rPr lang="fr-FR" sz="2000" i="1" dirty="0" smtClean="0">
                <a:solidFill>
                  <a:schemeClr val="tx1"/>
                </a:solidFill>
              </a:rPr>
              <a:t>.</a:t>
            </a:r>
            <a:endParaRPr kumimoji="0" lang="fr-FR" sz="2000" b="0" i="1" u="none" strike="noStrike" kern="0" cap="none" spc="0" normalizeH="0" baseline="0" noProof="0" dirty="0">
              <a:ln>
                <a:noFill/>
              </a:ln>
              <a:solidFill>
                <a:schemeClr val="tx1"/>
              </a:solidFill>
              <a:effectLst/>
              <a:uLnTx/>
              <a:uFillTx/>
              <a:latin typeface="+mn-lt"/>
              <a:cs typeface="+mn-cs"/>
            </a:endParaRPr>
          </a:p>
        </p:txBody>
      </p:sp>
      <p:sp>
        <p:nvSpPr>
          <p:cNvPr id="5" name="Rectangle 5"/>
          <p:cNvSpPr txBox="1">
            <a:spLocks noChangeArrowheads="1"/>
          </p:cNvSpPr>
          <p:nvPr/>
        </p:nvSpPr>
        <p:spPr>
          <a:xfrm>
            <a:off x="1525607" y="404664"/>
            <a:ext cx="5761037" cy="542925"/>
          </a:xfrm>
          <a:prstGeom prst="rect">
            <a:avLst/>
          </a:prstGeom>
        </p:spPr>
        <p:txBody>
          <a:bodyPr lIns="92075" tIns="46038" rIns="92075" bIns="46038"/>
          <a:lstStyle/>
          <a:p>
            <a:pPr marL="0" marR="0" lvl="0" indent="0" algn="ctr" defTabSz="847725" rtl="0" eaLnBrk="1" fontAlgn="base" latinLnBrk="0" hangingPunct="1">
              <a:lnSpc>
                <a:spcPct val="100000"/>
              </a:lnSpc>
              <a:spcBef>
                <a:spcPct val="0"/>
              </a:spcBef>
              <a:spcAft>
                <a:spcPct val="0"/>
              </a:spcAft>
              <a:buClrTx/>
              <a:buSzTx/>
              <a:buFontTx/>
              <a:buNone/>
              <a:tabLst/>
              <a:defRPr/>
            </a:pPr>
            <a:r>
              <a:rPr lang="fr-FR" sz="2200" b="1" kern="0" dirty="0" smtClean="0">
                <a:solidFill>
                  <a:srgbClr val="FF0000"/>
                </a:solidFill>
                <a:effectLst>
                  <a:outerShdw blurRad="38100" dist="38100" dir="2700000" algn="tl">
                    <a:srgbClr val="C0C0C0"/>
                  </a:outerShdw>
                </a:effectLst>
                <a:latin typeface="+mj-lt"/>
                <a:ea typeface="+mj-ea"/>
                <a:cs typeface="+mj-cs"/>
              </a:rPr>
              <a:t>Audit interne: </a:t>
            </a:r>
            <a:r>
              <a:rPr lang="fr-FR" sz="2200" b="1" kern="0" dirty="0" smtClean="0">
                <a:solidFill>
                  <a:srgbClr val="0070C0"/>
                </a:solidFill>
                <a:effectLst>
                  <a:outerShdw blurRad="38100" dist="38100" dir="2700000" algn="tl">
                    <a:srgbClr val="C0C0C0"/>
                  </a:outerShdw>
                </a:effectLst>
                <a:latin typeface="+mj-lt"/>
                <a:ea typeface="+mj-ea"/>
                <a:cs typeface="+mj-cs"/>
              </a:rPr>
              <a:t>Exigences</a:t>
            </a:r>
            <a:endParaRPr kumimoji="0" lang="fr-FR" sz="2200" b="1" i="0" u="none" strike="noStrike" kern="0" cap="none" spc="0" normalizeH="0" baseline="0" noProof="0" dirty="0" smtClean="0">
              <a:ln>
                <a:noFill/>
              </a:ln>
              <a:solidFill>
                <a:srgbClr val="0070C0"/>
              </a:solidFill>
              <a:effectLst>
                <a:outerShdw blurRad="38100" dist="38100" dir="2700000" algn="tl">
                  <a:srgbClr val="C0C0C0"/>
                </a:outerShdw>
              </a:effectLst>
              <a:uLnTx/>
              <a:uFillTx/>
              <a:latin typeface="+mj-lt"/>
              <a:ea typeface="+mj-ea"/>
              <a:cs typeface="+mj-cs"/>
            </a:endParaRPr>
          </a:p>
        </p:txBody>
      </p:sp>
      <p:pic>
        <p:nvPicPr>
          <p:cNvPr id="1026" name="Picture 2" descr="Résultat de recherche d'images pour &quot;programme d'audit&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2344" y="1741258"/>
            <a:ext cx="2864798" cy="255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23728"/>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advAuto="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ous-titre 5"/>
          <p:cNvSpPr txBox="1">
            <a:spLocks/>
          </p:cNvSpPr>
          <p:nvPr/>
        </p:nvSpPr>
        <p:spPr>
          <a:xfrm>
            <a:off x="683568" y="1268760"/>
            <a:ext cx="7858180" cy="3516422"/>
          </a:xfrm>
          <a:prstGeom prst="rect">
            <a:avLst/>
          </a:prstGeom>
        </p:spPr>
        <p:txBody>
          <a:bodyPr>
            <a:noAutofit/>
          </a:bodyPr>
          <a:lstStyle/>
          <a:p>
            <a:pPr algn="just"/>
            <a:r>
              <a:rPr lang="fr-FR" sz="2200" dirty="0" smtClean="0">
                <a:solidFill>
                  <a:schemeClr val="tx1"/>
                </a:solidFill>
              </a:rPr>
              <a:t>L’organisme doit traiter les NC avérées et potentielles en procédant à des corrections et en menant à bien des AC et des AP . Il s’agit notamment de: </a:t>
            </a:r>
          </a:p>
          <a:p>
            <a:pPr algn="just"/>
            <a:endParaRPr lang="fr-FR" sz="2200" dirty="0" smtClean="0">
              <a:solidFill>
                <a:schemeClr val="tx1"/>
              </a:solidFill>
            </a:endParaRPr>
          </a:p>
          <a:p>
            <a:pPr algn="just"/>
            <a:r>
              <a:rPr lang="fr-FR" sz="2000" dirty="0" smtClean="0">
                <a:solidFill>
                  <a:schemeClr val="tx1"/>
                </a:solidFill>
              </a:rPr>
              <a:t>a) </a:t>
            </a:r>
            <a:r>
              <a:rPr lang="fr-FR" sz="2000" b="1" dirty="0" smtClean="0">
                <a:solidFill>
                  <a:schemeClr val="tx1"/>
                </a:solidFill>
              </a:rPr>
              <a:t>Revoir</a:t>
            </a:r>
            <a:r>
              <a:rPr lang="fr-FR" sz="2000" dirty="0" smtClean="0">
                <a:solidFill>
                  <a:schemeClr val="tx1"/>
                </a:solidFill>
              </a:rPr>
              <a:t> les non-conformités réelles ou potentielles</a:t>
            </a:r>
          </a:p>
          <a:p>
            <a:pPr algn="just"/>
            <a:r>
              <a:rPr lang="fr-FR" sz="2000" dirty="0" smtClean="0">
                <a:solidFill>
                  <a:schemeClr val="tx1"/>
                </a:solidFill>
              </a:rPr>
              <a:t>b) déterminer des </a:t>
            </a:r>
            <a:r>
              <a:rPr lang="fr-FR" sz="2000" b="1" u="sng" dirty="0" smtClean="0">
                <a:solidFill>
                  <a:schemeClr val="tx1"/>
                </a:solidFill>
              </a:rPr>
              <a:t>causes des non-conformités </a:t>
            </a:r>
            <a:r>
              <a:rPr lang="fr-FR" sz="2000" dirty="0" smtClean="0">
                <a:solidFill>
                  <a:schemeClr val="tx1"/>
                </a:solidFill>
              </a:rPr>
              <a:t>réelles et potentielles ; </a:t>
            </a:r>
          </a:p>
          <a:p>
            <a:pPr algn="just"/>
            <a:r>
              <a:rPr lang="fr-FR" sz="2000" dirty="0" smtClean="0">
                <a:solidFill>
                  <a:schemeClr val="tx1"/>
                </a:solidFill>
              </a:rPr>
              <a:t>c) évaluer la nécessité d’agir pour s’assurer que les NC ne se produisent ou de réapparaissent pas; </a:t>
            </a:r>
          </a:p>
          <a:p>
            <a:pPr algn="just"/>
            <a:r>
              <a:rPr lang="fr-FR" sz="2000" dirty="0" smtClean="0">
                <a:solidFill>
                  <a:schemeClr val="tx1"/>
                </a:solidFill>
              </a:rPr>
              <a:t>d) Déterminer et mettre en œuvre les actions appropriées nécessaires; </a:t>
            </a:r>
          </a:p>
          <a:p>
            <a:pPr algn="just"/>
            <a:r>
              <a:rPr lang="fr-FR" sz="2000" dirty="0" smtClean="0">
                <a:solidFill>
                  <a:schemeClr val="tx1"/>
                </a:solidFill>
              </a:rPr>
              <a:t>e) conserver les enregistrements des actions correctives et préventives ; et </a:t>
            </a:r>
          </a:p>
          <a:p>
            <a:pPr algn="just"/>
            <a:r>
              <a:rPr lang="fr-FR" sz="2000" dirty="0" smtClean="0">
                <a:solidFill>
                  <a:schemeClr val="tx1"/>
                </a:solidFill>
              </a:rPr>
              <a:t>f) Revoit l’efficacité des actions correctives ou des actions préventives prises. </a:t>
            </a:r>
          </a:p>
          <a:p>
            <a:pPr algn="just"/>
            <a:endParaRPr lang="fr-FR" dirty="0" smtClean="0">
              <a:solidFill>
                <a:schemeClr val="tx1"/>
              </a:solidFill>
            </a:endParaRPr>
          </a:p>
        </p:txBody>
      </p:sp>
      <p:sp>
        <p:nvSpPr>
          <p:cNvPr id="5" name="Rectangle 5"/>
          <p:cNvSpPr txBox="1">
            <a:spLocks noChangeArrowheads="1"/>
          </p:cNvSpPr>
          <p:nvPr/>
        </p:nvSpPr>
        <p:spPr>
          <a:xfrm>
            <a:off x="1619672" y="221779"/>
            <a:ext cx="5761037" cy="542925"/>
          </a:xfrm>
          <a:prstGeom prst="rect">
            <a:avLst/>
          </a:prstGeom>
        </p:spPr>
        <p:txBody>
          <a:bodyPr lIns="92075" tIns="46038" rIns="92075" bIns="46038"/>
          <a:lstStyle/>
          <a:p>
            <a:pPr marL="0" marR="0" lvl="0" indent="0" algn="ctr" defTabSz="847725" rtl="0" eaLnBrk="1" fontAlgn="base" latinLnBrk="0" hangingPunct="1">
              <a:lnSpc>
                <a:spcPct val="100000"/>
              </a:lnSpc>
              <a:spcBef>
                <a:spcPct val="0"/>
              </a:spcBef>
              <a:spcAft>
                <a:spcPct val="0"/>
              </a:spcAft>
              <a:buClrTx/>
              <a:buSzTx/>
              <a:buFontTx/>
              <a:buNone/>
              <a:tabLst/>
              <a:defRPr/>
            </a:pPr>
            <a:r>
              <a:rPr lang="fr-FR" sz="2200" b="1" kern="0" dirty="0" smtClean="0">
                <a:solidFill>
                  <a:srgbClr val="FF0000"/>
                </a:solidFill>
                <a:effectLst>
                  <a:outerShdw blurRad="38100" dist="38100" dir="2700000" algn="tl">
                    <a:srgbClr val="C0C0C0"/>
                  </a:outerShdw>
                </a:effectLst>
                <a:latin typeface="+mj-lt"/>
                <a:ea typeface="+mj-ea"/>
                <a:cs typeface="+mj-cs"/>
              </a:rPr>
              <a:t>NC, corrections, AC et AP: </a:t>
            </a:r>
            <a:r>
              <a:rPr lang="fr-FR" sz="2200" b="1" kern="0" dirty="0" smtClean="0">
                <a:solidFill>
                  <a:srgbClr val="0070C0"/>
                </a:solidFill>
                <a:effectLst>
                  <a:outerShdw blurRad="38100" dist="38100" dir="2700000" algn="tl">
                    <a:srgbClr val="C0C0C0"/>
                  </a:outerShdw>
                </a:effectLst>
                <a:latin typeface="+mj-lt"/>
                <a:ea typeface="+mj-ea"/>
                <a:cs typeface="+mj-cs"/>
              </a:rPr>
              <a:t>Exigences</a:t>
            </a:r>
            <a:endParaRPr kumimoji="0" lang="fr-FR" sz="2200" b="1" i="0" u="none" strike="noStrike" kern="0" cap="none" spc="0" normalizeH="0" baseline="0" noProof="0" dirty="0" smtClean="0">
              <a:ln>
                <a:noFill/>
              </a:ln>
              <a:solidFill>
                <a:srgbClr val="0070C0"/>
              </a:solidFill>
              <a:effectLst>
                <a:outerShdw blurRad="38100" dist="38100" dir="2700000" algn="tl">
                  <a:srgbClr val="C0C0C0"/>
                </a:outerShdw>
              </a:effectLst>
              <a:uLnTx/>
              <a:uFillTx/>
              <a:latin typeface="+mj-lt"/>
              <a:ea typeface="+mj-ea"/>
              <a:cs typeface="+mj-cs"/>
            </a:endParaRPr>
          </a:p>
        </p:txBody>
      </p:sp>
    </p:spTree>
    <p:extLst>
      <p:ext uri="{BB962C8B-B14F-4D97-AF65-F5344CB8AC3E}">
        <p14:creationId xmlns:p14="http://schemas.microsoft.com/office/powerpoint/2010/main" val="201489935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4"/>
          <p:cNvSpPr txBox="1">
            <a:spLocks/>
          </p:cNvSpPr>
          <p:nvPr/>
        </p:nvSpPr>
        <p:spPr>
          <a:xfrm>
            <a:off x="251520" y="836712"/>
            <a:ext cx="8298755" cy="4929188"/>
          </a:xfrm>
          <a:prstGeom prst="rect">
            <a:avLst/>
          </a:prstGeom>
        </p:spPr>
        <p:txBody>
          <a:bodyPr>
            <a:normAutofit fontScale="92500" lnSpcReduction="10000"/>
          </a:bodyPr>
          <a:lstStyle/>
          <a:p>
            <a:pPr marL="582613" indent="-582613" algn="just" defTabSz="847725" eaLnBrk="0" hangingPunct="0">
              <a:spcBef>
                <a:spcPct val="20000"/>
              </a:spcBef>
              <a:tabLst>
                <a:tab pos="495300" algn="l"/>
              </a:tabLst>
              <a:defRPr/>
            </a:pPr>
            <a:r>
              <a:rPr lang="fr-FR" sz="3000" b="1" kern="0" dirty="0">
                <a:latin typeface="+mn-lt"/>
                <a:cs typeface="Arial" charset="0"/>
              </a:rPr>
              <a:t>  </a:t>
            </a:r>
            <a:endParaRPr lang="fr-FR" sz="3000" kern="0" dirty="0">
              <a:latin typeface="+mn-lt"/>
              <a:cs typeface="Arial" charset="0"/>
            </a:endParaRPr>
          </a:p>
          <a:p>
            <a:pPr algn="just" defTabSz="847725" eaLnBrk="0" hangingPunct="0">
              <a:spcBef>
                <a:spcPct val="20000"/>
              </a:spcBef>
              <a:tabLst>
                <a:tab pos="0" algn="l"/>
              </a:tabLst>
              <a:defRPr/>
            </a:pPr>
            <a:r>
              <a:rPr lang="fr-FR" sz="3000" b="1" kern="0" dirty="0">
                <a:latin typeface="+mn-lt"/>
                <a:cs typeface="Arial" charset="0"/>
              </a:rPr>
              <a:t>Exemples de domaines et champs d’application :</a:t>
            </a:r>
          </a:p>
          <a:p>
            <a:pPr marL="582613" indent="-582613" algn="just" defTabSz="847725" eaLnBrk="0" hangingPunct="0">
              <a:spcBef>
                <a:spcPct val="20000"/>
              </a:spcBef>
              <a:tabLst>
                <a:tab pos="495300" algn="l"/>
              </a:tabLst>
              <a:defRPr/>
            </a:pPr>
            <a:endParaRPr lang="fr-FR" sz="3000" kern="0" dirty="0">
              <a:latin typeface="+mn-lt"/>
              <a:cs typeface="Arial" charset="0"/>
            </a:endParaRPr>
          </a:p>
          <a:p>
            <a:pPr marL="541782" indent="-514350" algn="just" defTabSz="847725" eaLnBrk="0" hangingPunct="0">
              <a:spcBef>
                <a:spcPct val="20000"/>
              </a:spcBef>
              <a:buFont typeface="Arial" panose="020B0604020202020204" pitchFamily="34" charset="0"/>
              <a:buChar char="•"/>
              <a:tabLst>
                <a:tab pos="495300" algn="l"/>
              </a:tabLst>
              <a:defRPr/>
            </a:pPr>
            <a:r>
              <a:rPr lang="fr-FR" sz="2800" kern="0" dirty="0">
                <a:solidFill>
                  <a:srgbClr val="FF0000"/>
                </a:solidFill>
                <a:latin typeface="+mn-lt"/>
                <a:cs typeface="Arial" charset="0"/>
              </a:rPr>
              <a:t>Industrie : </a:t>
            </a:r>
            <a:r>
              <a:rPr lang="fr-FR" sz="2800" kern="0" dirty="0">
                <a:latin typeface="+mn-lt"/>
                <a:cs typeface="Arial" charset="0"/>
              </a:rPr>
              <a:t>Conception et fabrication de moules en plastique</a:t>
            </a:r>
          </a:p>
          <a:p>
            <a:pPr marL="541782" indent="-514350" algn="just" defTabSz="847725" eaLnBrk="0" hangingPunct="0">
              <a:spcBef>
                <a:spcPct val="20000"/>
              </a:spcBef>
              <a:buFont typeface="Arial" panose="020B0604020202020204" pitchFamily="34" charset="0"/>
              <a:buChar char="•"/>
              <a:tabLst>
                <a:tab pos="495300" algn="l"/>
              </a:tabLst>
              <a:defRPr/>
            </a:pPr>
            <a:endParaRPr lang="fr-FR" sz="2800" kern="0" dirty="0">
              <a:latin typeface="+mn-lt"/>
              <a:cs typeface="Arial" charset="0"/>
            </a:endParaRPr>
          </a:p>
          <a:p>
            <a:pPr marL="582613" indent="-582613" algn="just" defTabSz="847725" eaLnBrk="0" hangingPunct="0">
              <a:spcBef>
                <a:spcPct val="20000"/>
              </a:spcBef>
              <a:buFont typeface="Arial" panose="020B0604020202020204" pitchFamily="34" charset="0"/>
              <a:buChar char="•"/>
              <a:tabLst>
                <a:tab pos="495300" algn="l"/>
              </a:tabLst>
              <a:defRPr/>
            </a:pPr>
            <a:r>
              <a:rPr lang="fr-FR" sz="2800" kern="0" dirty="0">
                <a:solidFill>
                  <a:srgbClr val="FF0000"/>
                </a:solidFill>
                <a:latin typeface="+mn-lt"/>
                <a:cs typeface="Arial" charset="0"/>
              </a:rPr>
              <a:t>Tertiaire: </a:t>
            </a:r>
            <a:r>
              <a:rPr lang="fr-FR" sz="2800" kern="0" dirty="0">
                <a:latin typeface="+mn-lt"/>
                <a:cs typeface="Arial" charset="0"/>
              </a:rPr>
              <a:t>Commercialisation et SAV des équipements électroménagers destinés à l’usage individuel (Grand public)</a:t>
            </a:r>
          </a:p>
          <a:p>
            <a:pPr marL="582613" indent="-582613" algn="just" defTabSz="847725" eaLnBrk="0" hangingPunct="0">
              <a:spcBef>
                <a:spcPct val="20000"/>
              </a:spcBef>
              <a:buFont typeface="Arial" panose="020B0604020202020204" pitchFamily="34" charset="0"/>
              <a:buChar char="•"/>
              <a:tabLst>
                <a:tab pos="495300" algn="l"/>
              </a:tabLst>
              <a:defRPr/>
            </a:pPr>
            <a:endParaRPr lang="fr-FR" sz="2800" kern="0" dirty="0">
              <a:latin typeface="+mn-lt"/>
              <a:cs typeface="Arial" charset="0"/>
            </a:endParaRPr>
          </a:p>
          <a:p>
            <a:pPr marL="582613" indent="-582613" algn="just" defTabSz="847725" eaLnBrk="0" hangingPunct="0">
              <a:spcBef>
                <a:spcPct val="20000"/>
              </a:spcBef>
              <a:buFont typeface="Arial" panose="020B0604020202020204" pitchFamily="34" charset="0"/>
              <a:buChar char="•"/>
              <a:tabLst>
                <a:tab pos="495300" algn="l"/>
              </a:tabLst>
              <a:defRPr/>
            </a:pPr>
            <a:r>
              <a:rPr lang="fr-FR" sz="2800" kern="0" dirty="0">
                <a:solidFill>
                  <a:srgbClr val="FF0000"/>
                </a:solidFill>
                <a:latin typeface="+mn-lt"/>
                <a:cs typeface="Arial" charset="0"/>
              </a:rPr>
              <a:t>Transport: </a:t>
            </a:r>
            <a:r>
              <a:rPr lang="fr-FR" sz="2800" kern="0" dirty="0">
                <a:latin typeface="+mn-lt"/>
                <a:cs typeface="Arial" charset="0"/>
              </a:rPr>
              <a:t>Transport urbain de personnes</a:t>
            </a:r>
          </a:p>
          <a:p>
            <a:pPr marL="582613" indent="-582613" algn="just" defTabSz="847725" eaLnBrk="0" hangingPunct="0">
              <a:spcBef>
                <a:spcPct val="20000"/>
              </a:spcBef>
              <a:buFontTx/>
              <a:buBlip>
                <a:blip r:embed="rId2"/>
              </a:buBlip>
              <a:tabLst>
                <a:tab pos="495300" algn="l"/>
              </a:tabLst>
              <a:defRPr/>
            </a:pPr>
            <a:endParaRPr lang="fr-FR" sz="3000" kern="0" dirty="0">
              <a:latin typeface="+mn-lt"/>
              <a:cs typeface="Arial" charset="0"/>
            </a:endParaRPr>
          </a:p>
        </p:txBody>
      </p:sp>
      <p:sp>
        <p:nvSpPr>
          <p:cNvPr id="5" name="Rectangle 2"/>
          <p:cNvSpPr txBox="1">
            <a:spLocks noChangeArrowheads="1"/>
          </p:cNvSpPr>
          <p:nvPr/>
        </p:nvSpPr>
        <p:spPr bwMode="auto">
          <a:xfrm>
            <a:off x="0" y="333375"/>
            <a:ext cx="9144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7725" eaLnBrk="0" hangingPunct="0">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r>
              <a:rPr lang="fr-FR" altLang="fr-FR" sz="2200" b="1">
                <a:solidFill>
                  <a:srgbClr val="002060"/>
                </a:solidFill>
                <a:cs typeface="Times New Roman" panose="02020603050405020304" pitchFamily="18" charset="0"/>
              </a:rPr>
              <a:t>Les exigences générales du système de management de l’énergie</a:t>
            </a:r>
          </a:p>
        </p:txBody>
      </p:sp>
    </p:spTree>
    <p:extLst>
      <p:ext uri="{BB962C8B-B14F-4D97-AF65-F5344CB8AC3E}">
        <p14:creationId xmlns:p14="http://schemas.microsoft.com/office/powerpoint/2010/main" val="789515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5"/>
          <p:cNvSpPr txBox="1">
            <a:spLocks/>
          </p:cNvSpPr>
          <p:nvPr/>
        </p:nvSpPr>
        <p:spPr>
          <a:xfrm>
            <a:off x="357158" y="805744"/>
            <a:ext cx="8247290" cy="5143536"/>
          </a:xfrm>
          <a:prstGeom prst="rect">
            <a:avLst/>
          </a:prstGeom>
        </p:spPr>
        <p:txBody>
          <a:bodyPr>
            <a:normAutofit/>
          </a:bodyPr>
          <a:lstStyle/>
          <a:p>
            <a:pPr marL="582613" marR="0" lvl="0" indent="-582613" algn="just" defTabSz="847725" rtl="0" eaLnBrk="1" fontAlgn="base" latinLnBrk="0" hangingPunct="1">
              <a:lnSpc>
                <a:spcPct val="150000"/>
              </a:lnSpc>
              <a:spcBef>
                <a:spcPct val="20000"/>
              </a:spcBef>
              <a:spcAft>
                <a:spcPct val="0"/>
              </a:spcAft>
              <a:buClrTx/>
              <a:buSzTx/>
              <a:tabLst>
                <a:tab pos="495300" algn="l"/>
              </a:tabLst>
              <a:defRPr/>
            </a:pPr>
            <a:r>
              <a:rPr kumimoji="0" lang="fr-FR" sz="2200" b="1" i="1" u="none" strike="noStrike" kern="0" cap="none" spc="0" normalizeH="0" baseline="0" noProof="0" dirty="0" smtClean="0">
                <a:ln>
                  <a:noFill/>
                </a:ln>
                <a:solidFill>
                  <a:srgbClr val="FF0000"/>
                </a:solidFill>
                <a:effectLst/>
                <a:uLnTx/>
                <a:uFillTx/>
                <a:latin typeface="+mn-lt"/>
                <a:ea typeface="+mn-ea"/>
                <a:cs typeface="+mn-cs"/>
              </a:rPr>
              <a:t>Eléments d’entrée de la revue de direction :</a:t>
            </a:r>
            <a:endParaRPr kumimoji="0" lang="fr-FR" sz="2200" b="0" i="1" u="none" strike="noStrike" kern="0" cap="none" spc="0" normalizeH="0" baseline="0" noProof="0" dirty="0" smtClean="0">
              <a:ln>
                <a:noFill/>
              </a:ln>
              <a:solidFill>
                <a:srgbClr val="FF0000"/>
              </a:solidFill>
              <a:effectLst/>
              <a:uLnTx/>
              <a:uFillTx/>
              <a:latin typeface="+mn-lt"/>
              <a:ea typeface="+mn-ea"/>
              <a:cs typeface="+mn-cs"/>
            </a:endParaRPr>
          </a:p>
          <a:p>
            <a:endParaRPr lang="fr-FR" sz="2000" dirty="0" smtClean="0">
              <a:solidFill>
                <a:schemeClr val="tx1"/>
              </a:solidFill>
            </a:endParaRPr>
          </a:p>
          <a:p>
            <a:r>
              <a:rPr lang="fr-FR" sz="2000" dirty="0" smtClean="0">
                <a:solidFill>
                  <a:schemeClr val="tx1"/>
                </a:solidFill>
              </a:rPr>
              <a:t>a) le suivi des actions issues des revues de management précédentes ; </a:t>
            </a:r>
          </a:p>
          <a:p>
            <a:r>
              <a:rPr lang="fr-FR" sz="2000" dirty="0" smtClean="0">
                <a:solidFill>
                  <a:schemeClr val="tx1"/>
                </a:solidFill>
              </a:rPr>
              <a:t>b) la revue de la politique énergétique ; </a:t>
            </a:r>
          </a:p>
          <a:p>
            <a:r>
              <a:rPr lang="fr-FR" sz="2000" dirty="0" smtClean="0">
                <a:solidFill>
                  <a:schemeClr val="tx1"/>
                </a:solidFill>
              </a:rPr>
              <a:t>c) la revue de la performance énergétique et des IPÉ correspondants ; </a:t>
            </a:r>
          </a:p>
          <a:p>
            <a:r>
              <a:rPr lang="fr-FR" sz="2000" dirty="0" smtClean="0">
                <a:solidFill>
                  <a:schemeClr val="tx1"/>
                </a:solidFill>
              </a:rPr>
              <a:t>d) l’évaluation de la conformité légale et des modifications des obligations légales et autres exigences auxquelles l’organisme souscrit; </a:t>
            </a:r>
          </a:p>
          <a:p>
            <a:r>
              <a:rPr lang="fr-FR" sz="2000" dirty="0" smtClean="0">
                <a:solidFill>
                  <a:schemeClr val="tx1"/>
                </a:solidFill>
              </a:rPr>
              <a:t>e) le niveau d’atteinte des objectifs et cibles énergétiques ; </a:t>
            </a:r>
          </a:p>
          <a:p>
            <a:r>
              <a:rPr lang="fr-FR" sz="2000" dirty="0" smtClean="0">
                <a:solidFill>
                  <a:schemeClr val="tx1"/>
                </a:solidFill>
              </a:rPr>
              <a:t>f) les résultats de l’audit du système de management de l’énergie ; </a:t>
            </a:r>
          </a:p>
          <a:p>
            <a:r>
              <a:rPr lang="fr-FR" sz="2000" dirty="0" smtClean="0">
                <a:solidFill>
                  <a:schemeClr val="tx1"/>
                </a:solidFill>
              </a:rPr>
              <a:t>g) l’état d’avancement des actions correctives et préventives ; </a:t>
            </a:r>
          </a:p>
          <a:p>
            <a:r>
              <a:rPr lang="fr-FR" sz="2000" dirty="0" smtClean="0">
                <a:solidFill>
                  <a:schemeClr val="tx1"/>
                </a:solidFill>
              </a:rPr>
              <a:t>h) la performance énergétique prévue pour la période à venir,  </a:t>
            </a:r>
          </a:p>
          <a:p>
            <a:r>
              <a:rPr lang="fr-FR" sz="2000" dirty="0" smtClean="0">
                <a:solidFill>
                  <a:schemeClr val="tx1"/>
                </a:solidFill>
              </a:rPr>
              <a:t>i) les recommandations d’amélioration. </a:t>
            </a:r>
          </a:p>
          <a:p>
            <a:pPr marL="582613" marR="0" lvl="0" indent="-582613" algn="just" defTabSz="847725" rtl="0" eaLnBrk="1" fontAlgn="base" latinLnBrk="0" hangingPunct="1">
              <a:lnSpc>
                <a:spcPct val="100000"/>
              </a:lnSpc>
              <a:spcBef>
                <a:spcPct val="20000"/>
              </a:spcBef>
              <a:spcAft>
                <a:spcPct val="0"/>
              </a:spcAft>
              <a:buClrTx/>
              <a:buSzTx/>
              <a:buFontTx/>
              <a:buBlip>
                <a:blip r:embed="rId3"/>
              </a:buBlip>
              <a:tabLst>
                <a:tab pos="495300" algn="l"/>
              </a:tabLst>
              <a:defRPr/>
            </a:pPr>
            <a:endParaRPr kumimoji="0" lang="fr-FR" sz="22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786844047"/>
      </p:ext>
    </p:extLst>
  </p:cSld>
  <p:clrMapOvr>
    <a:masterClrMapping/>
  </p:clrMapOvr>
  <p:transition>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5"/>
          <p:cNvSpPr txBox="1">
            <a:spLocks/>
          </p:cNvSpPr>
          <p:nvPr/>
        </p:nvSpPr>
        <p:spPr>
          <a:xfrm>
            <a:off x="357158" y="1357298"/>
            <a:ext cx="7929618" cy="642942"/>
          </a:xfrm>
          <a:prstGeom prst="rect">
            <a:avLst/>
          </a:prstGeom>
        </p:spPr>
        <p:txBody>
          <a:bodyPr>
            <a:normAutofit/>
          </a:bodyPr>
          <a:lstStyle/>
          <a:p>
            <a:pPr marL="582613" marR="0" lvl="0" indent="-582613" algn="just" defTabSz="847725" rtl="0" eaLnBrk="1" fontAlgn="base" latinLnBrk="0" hangingPunct="1">
              <a:lnSpc>
                <a:spcPct val="150000"/>
              </a:lnSpc>
              <a:spcBef>
                <a:spcPct val="20000"/>
              </a:spcBef>
              <a:spcAft>
                <a:spcPct val="0"/>
              </a:spcAft>
              <a:buClrTx/>
              <a:buSzTx/>
              <a:tabLst>
                <a:tab pos="495300" algn="l"/>
              </a:tabLst>
              <a:defRPr/>
            </a:pPr>
            <a:r>
              <a:rPr kumimoji="0" lang="fr-FR" sz="2200" b="1" i="1" u="none" strike="noStrike" kern="0" cap="none" spc="0" normalizeH="0" baseline="0" noProof="0" dirty="0" smtClean="0">
                <a:ln>
                  <a:noFill/>
                </a:ln>
                <a:solidFill>
                  <a:srgbClr val="FF0000"/>
                </a:solidFill>
                <a:effectLst/>
                <a:uLnTx/>
                <a:uFillTx/>
                <a:latin typeface="+mn-lt"/>
                <a:ea typeface="+mn-ea"/>
                <a:cs typeface="+mn-cs"/>
              </a:rPr>
              <a:t>Eléments de sortie de la revue de direction :</a:t>
            </a:r>
            <a:endParaRPr kumimoji="0" lang="fr-FR" sz="2200" b="0" i="1" u="none" strike="noStrike" kern="0" cap="none" spc="0" normalizeH="0" baseline="0" noProof="0" dirty="0" smtClean="0">
              <a:ln>
                <a:noFill/>
              </a:ln>
              <a:solidFill>
                <a:srgbClr val="FF0000"/>
              </a:solidFill>
              <a:effectLst/>
              <a:uLnTx/>
              <a:uFillTx/>
              <a:latin typeface="+mn-lt"/>
              <a:ea typeface="+mn-ea"/>
              <a:cs typeface="+mn-cs"/>
            </a:endParaRPr>
          </a:p>
        </p:txBody>
      </p:sp>
      <p:sp>
        <p:nvSpPr>
          <p:cNvPr id="5" name="Sous-titre 5"/>
          <p:cNvSpPr txBox="1">
            <a:spLocks/>
          </p:cNvSpPr>
          <p:nvPr/>
        </p:nvSpPr>
        <p:spPr>
          <a:xfrm>
            <a:off x="357158" y="2071678"/>
            <a:ext cx="7858180" cy="4143404"/>
          </a:xfrm>
          <a:prstGeom prst="rect">
            <a:avLst/>
          </a:prstGeom>
        </p:spPr>
        <p:txBody>
          <a:bodyPr>
            <a:normAutofit/>
          </a:bodyPr>
          <a:lstStyle/>
          <a:p>
            <a:pPr algn="just"/>
            <a:r>
              <a:rPr lang="fr-FR" sz="2000" b="1" dirty="0" smtClean="0">
                <a:solidFill>
                  <a:schemeClr val="tx1"/>
                </a:solidFill>
              </a:rPr>
              <a:t> </a:t>
            </a:r>
            <a:r>
              <a:rPr lang="fr-FR" sz="2000" dirty="0" smtClean="0">
                <a:solidFill>
                  <a:schemeClr val="tx1"/>
                </a:solidFill>
              </a:rPr>
              <a:t>Les éléments de sortie de la revue de management doivent comprendre toute décision ou action relative : </a:t>
            </a:r>
          </a:p>
          <a:p>
            <a:pPr algn="just"/>
            <a:endParaRPr lang="fr-FR" sz="2000" dirty="0" smtClean="0">
              <a:solidFill>
                <a:schemeClr val="tx1"/>
              </a:solidFill>
            </a:endParaRPr>
          </a:p>
          <a:p>
            <a:pPr algn="just"/>
            <a:r>
              <a:rPr lang="fr-FR" sz="2000" dirty="0" smtClean="0">
                <a:solidFill>
                  <a:schemeClr val="tx1"/>
                </a:solidFill>
              </a:rPr>
              <a:t>a) aux modifications de la performance énergétique de l’organisme ; </a:t>
            </a:r>
          </a:p>
          <a:p>
            <a:pPr algn="just"/>
            <a:r>
              <a:rPr lang="fr-FR" sz="2000" dirty="0" smtClean="0">
                <a:solidFill>
                  <a:schemeClr val="tx1"/>
                </a:solidFill>
              </a:rPr>
              <a:t>b) aux modifications de la politique énergétique ; </a:t>
            </a:r>
          </a:p>
          <a:p>
            <a:pPr algn="just"/>
            <a:r>
              <a:rPr lang="fr-FR" sz="2000" dirty="0" smtClean="0">
                <a:solidFill>
                  <a:schemeClr val="tx1"/>
                </a:solidFill>
              </a:rPr>
              <a:t>c) aux modifications des IPÉ ; </a:t>
            </a:r>
          </a:p>
          <a:p>
            <a:pPr algn="just"/>
            <a:r>
              <a:rPr lang="fr-FR" sz="2000" dirty="0" smtClean="0">
                <a:solidFill>
                  <a:schemeClr val="tx1"/>
                </a:solidFill>
              </a:rPr>
              <a:t>d) aux modifications des objectifs, cibles ou autres éléments du système de management de l’énergie cohérents avec l’engagement d’amélioration continue par l’organisme ; </a:t>
            </a:r>
          </a:p>
          <a:p>
            <a:pPr algn="just"/>
            <a:r>
              <a:rPr lang="fr-FR" sz="2000" dirty="0" smtClean="0">
                <a:solidFill>
                  <a:schemeClr val="tx1"/>
                </a:solidFill>
              </a:rPr>
              <a:t>e) à l’affectation des ressources. </a:t>
            </a:r>
          </a:p>
        </p:txBody>
      </p:sp>
    </p:spTree>
    <p:extLst>
      <p:ext uri="{BB962C8B-B14F-4D97-AF65-F5344CB8AC3E}">
        <p14:creationId xmlns:p14="http://schemas.microsoft.com/office/powerpoint/2010/main" val="777045766"/>
      </p:ext>
    </p:extLst>
  </p:cSld>
  <p:clrMapOvr>
    <a:masterClrMapping/>
  </p:clrMapOvr>
  <p:transition>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314352" y="2126466"/>
            <a:ext cx="6858048" cy="1446550"/>
          </a:xfrm>
          <a:prstGeom prst="rect">
            <a:avLst/>
          </a:prstGeom>
          <a:noFill/>
        </p:spPr>
        <p:txBody>
          <a:bodyPr wrap="square" rtlCol="0">
            <a:spAutoFit/>
          </a:bodyPr>
          <a:lstStyle/>
          <a:p>
            <a:pPr algn="ctr"/>
            <a:r>
              <a:rPr lang="fr-FR" sz="8800" b="1" dirty="0" smtClean="0">
                <a:solidFill>
                  <a:srgbClr val="7030A0"/>
                </a:solidFill>
              </a:rPr>
              <a:t>QUESTIONS ?</a:t>
            </a:r>
            <a:endParaRPr lang="fr-FR" sz="8800" b="1" dirty="0">
              <a:solidFill>
                <a:srgbClr val="7030A0"/>
              </a:solidFill>
            </a:endParaRPr>
          </a:p>
        </p:txBody>
      </p:sp>
      <p:sp>
        <p:nvSpPr>
          <p:cNvPr id="5" name="ZoneTexte 4"/>
          <p:cNvSpPr txBox="1"/>
          <p:nvPr/>
        </p:nvSpPr>
        <p:spPr>
          <a:xfrm>
            <a:off x="2285984" y="5500702"/>
            <a:ext cx="5429288" cy="523220"/>
          </a:xfrm>
          <a:prstGeom prst="rect">
            <a:avLst/>
          </a:prstGeom>
          <a:noFill/>
        </p:spPr>
        <p:txBody>
          <a:bodyPr wrap="square" rtlCol="0">
            <a:spAutoFit/>
          </a:bodyPr>
          <a:lstStyle/>
          <a:p>
            <a:r>
              <a:rPr lang="fr-FR" sz="2800" i="1" dirty="0" smtClean="0">
                <a:solidFill>
                  <a:schemeClr val="bg1"/>
                </a:solidFill>
                <a:latin typeface="Freestyle Script" pitchFamily="66" charset="0"/>
              </a:rPr>
              <a:t>… l’efficacité  énergétique est sans limites</a:t>
            </a:r>
            <a:endParaRPr lang="fr-FR" sz="2800" i="1" dirty="0">
              <a:solidFill>
                <a:schemeClr val="bg1"/>
              </a:solidFill>
              <a:latin typeface="Freestyle Script"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ous-titre 4"/>
          <p:cNvSpPr txBox="1">
            <a:spLocks/>
          </p:cNvSpPr>
          <p:nvPr/>
        </p:nvSpPr>
        <p:spPr bwMode="auto">
          <a:xfrm>
            <a:off x="179513" y="928688"/>
            <a:ext cx="8178676" cy="492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82613" indent="-582613"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1pPr>
            <a:lvl2pPr marL="804863" indent="-347663"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9pPr>
          </a:lstStyle>
          <a:p>
            <a:pPr algn="just">
              <a:spcBef>
                <a:spcPct val="20000"/>
              </a:spcBef>
            </a:pPr>
            <a:endParaRPr lang="fr-FR" altLang="fr-FR" dirty="0"/>
          </a:p>
          <a:p>
            <a:pPr algn="just">
              <a:spcBef>
                <a:spcPct val="20000"/>
              </a:spcBef>
              <a:buFont typeface="Wingdings" panose="05000000000000000000" pitchFamily="2" charset="2"/>
              <a:buChar char="Ø"/>
            </a:pPr>
            <a:r>
              <a:rPr lang="fr-FR" altLang="fr-FR" dirty="0"/>
              <a:t>La direction à </a:t>
            </a:r>
            <a:r>
              <a:rPr lang="fr-FR" altLang="fr-FR" dirty="0">
                <a:solidFill>
                  <a:srgbClr val="FFC000"/>
                </a:solidFill>
              </a:rPr>
              <a:t>son </a:t>
            </a:r>
            <a:r>
              <a:rPr lang="fr-FR" altLang="fr-FR" dirty="0" smtClean="0">
                <a:solidFill>
                  <a:srgbClr val="FFC000"/>
                </a:solidFill>
              </a:rPr>
              <a:t>plus haut </a:t>
            </a:r>
            <a:r>
              <a:rPr lang="fr-FR" altLang="fr-FR" dirty="0">
                <a:solidFill>
                  <a:srgbClr val="FFC000"/>
                </a:solidFill>
              </a:rPr>
              <a:t>niveau </a:t>
            </a:r>
            <a:r>
              <a:rPr lang="fr-FR" altLang="fr-FR" dirty="0"/>
              <a:t>doit démontrer son engagement au système de management de l'énergie et améliorer d’une façon continue son efficacité par : </a:t>
            </a:r>
          </a:p>
          <a:p>
            <a:pPr algn="just">
              <a:spcBef>
                <a:spcPct val="20000"/>
              </a:spcBef>
              <a:buFont typeface="Arial" panose="020B0604020202020204" pitchFamily="34" charset="0"/>
              <a:buChar char="•"/>
            </a:pPr>
            <a:endParaRPr lang="fr-FR" altLang="fr-FR" dirty="0"/>
          </a:p>
          <a:p>
            <a:pPr lvl="1">
              <a:buFont typeface="Arial" panose="020B0604020202020204" pitchFamily="34" charset="0"/>
              <a:buChar char="•"/>
            </a:pPr>
            <a:r>
              <a:rPr lang="fr-FR" dirty="0" smtClean="0"/>
              <a:t>la </a:t>
            </a:r>
            <a:r>
              <a:rPr lang="fr-FR" dirty="0"/>
              <a:t>définition, l'établissement, la mise en </a:t>
            </a:r>
            <a:r>
              <a:rPr lang="fr-FR" dirty="0" smtClean="0"/>
              <a:t>œuvre </a:t>
            </a:r>
            <a:r>
              <a:rPr lang="fr-FR" dirty="0"/>
              <a:t>et l'entretien d' une </a:t>
            </a:r>
            <a:r>
              <a:rPr lang="fr-FR" dirty="0">
                <a:solidFill>
                  <a:srgbClr val="FFC000"/>
                </a:solidFill>
              </a:rPr>
              <a:t>politique</a:t>
            </a:r>
            <a:r>
              <a:rPr lang="fr-FR" dirty="0"/>
              <a:t> énergétique</a:t>
            </a:r>
            <a:r>
              <a:rPr lang="fr-FR" dirty="0" smtClean="0"/>
              <a:t>;</a:t>
            </a:r>
          </a:p>
          <a:p>
            <a:pPr marL="222250" lvl="1" indent="0"/>
            <a:endParaRPr lang="fr-FR" dirty="0"/>
          </a:p>
          <a:p>
            <a:pPr lvl="1">
              <a:buFont typeface="Arial" panose="020B0604020202020204" pitchFamily="34" charset="0"/>
              <a:buChar char="•"/>
            </a:pPr>
            <a:r>
              <a:rPr lang="fr-FR" dirty="0" smtClean="0"/>
              <a:t>la </a:t>
            </a:r>
            <a:r>
              <a:rPr lang="fr-FR" dirty="0"/>
              <a:t>désignation d'un représentant de la direction et l'approbation de constituer une équipe de </a:t>
            </a:r>
            <a:r>
              <a:rPr lang="fr-FR" dirty="0" smtClean="0"/>
              <a:t>management de </a:t>
            </a:r>
            <a:r>
              <a:rPr lang="fr-FR" dirty="0"/>
              <a:t>l'énergie;</a:t>
            </a:r>
            <a:endParaRPr lang="fr-FR" altLang="fr-FR" dirty="0"/>
          </a:p>
        </p:txBody>
      </p:sp>
      <p:sp>
        <p:nvSpPr>
          <p:cNvPr id="84995" name="Rectangle 2"/>
          <p:cNvSpPr txBox="1">
            <a:spLocks noChangeArrowheads="1"/>
          </p:cNvSpPr>
          <p:nvPr/>
        </p:nvSpPr>
        <p:spPr bwMode="auto">
          <a:xfrm>
            <a:off x="0" y="333375"/>
            <a:ext cx="9144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7725" eaLnBrk="0" hangingPunct="0">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r>
              <a:rPr lang="fr-FR" altLang="fr-FR" sz="2200" b="1">
                <a:solidFill>
                  <a:srgbClr val="002060"/>
                </a:solidFill>
                <a:cs typeface="Times New Roman" panose="02020603050405020304" pitchFamily="18" charset="0"/>
              </a:rPr>
              <a:t>Responsabilité de la direction</a:t>
            </a:r>
          </a:p>
        </p:txBody>
      </p:sp>
    </p:spTree>
    <p:extLst>
      <p:ext uri="{BB962C8B-B14F-4D97-AF65-F5344CB8AC3E}">
        <p14:creationId xmlns:p14="http://schemas.microsoft.com/office/powerpoint/2010/main" val="2773021829"/>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ous-titre 4"/>
          <p:cNvSpPr txBox="1">
            <a:spLocks/>
          </p:cNvSpPr>
          <p:nvPr/>
        </p:nvSpPr>
        <p:spPr bwMode="auto">
          <a:xfrm>
            <a:off x="785813" y="1143000"/>
            <a:ext cx="7572375" cy="4446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82613" indent="-582613"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9pPr>
          </a:lstStyle>
          <a:p>
            <a:pPr marL="342900" indent="-342900">
              <a:buFont typeface="Arial" panose="020B0604020202020204" pitchFamily="34" charset="0"/>
              <a:buChar char="•"/>
            </a:pPr>
            <a:r>
              <a:rPr lang="fr-FR" dirty="0" smtClean="0"/>
              <a:t>la </a:t>
            </a:r>
            <a:r>
              <a:rPr lang="fr-FR" dirty="0"/>
              <a:t>définition du </a:t>
            </a:r>
            <a:r>
              <a:rPr lang="fr-FR" dirty="0">
                <a:solidFill>
                  <a:srgbClr val="FFC000"/>
                </a:solidFill>
              </a:rPr>
              <a:t>domaine</a:t>
            </a:r>
            <a:r>
              <a:rPr lang="fr-FR" dirty="0"/>
              <a:t> d'application et du périmètre du SMÉ;</a:t>
            </a:r>
            <a:endParaRPr lang="fr-FR" altLang="fr-FR" dirty="0"/>
          </a:p>
          <a:p>
            <a:pPr marL="342900" indent="-342900" algn="just">
              <a:spcBef>
                <a:spcPct val="20000"/>
              </a:spcBef>
              <a:buFont typeface="Arial" panose="020B0604020202020204" pitchFamily="34" charset="0"/>
              <a:buChar char="•"/>
            </a:pPr>
            <a:r>
              <a:rPr lang="fr-FR" altLang="fr-FR" dirty="0"/>
              <a:t>La </a:t>
            </a:r>
            <a:r>
              <a:rPr lang="fr-FR" altLang="fr-FR" dirty="0">
                <a:solidFill>
                  <a:srgbClr val="FFC000"/>
                </a:solidFill>
              </a:rPr>
              <a:t>communication</a:t>
            </a:r>
            <a:r>
              <a:rPr lang="fr-FR" altLang="fr-FR" dirty="0"/>
              <a:t> au sein l’organisme de l'importance du management de l’énergie</a:t>
            </a:r>
            <a:r>
              <a:rPr lang="fr-FR" altLang="fr-FR" dirty="0" smtClean="0"/>
              <a:t>,</a:t>
            </a:r>
            <a:endParaRPr lang="fr-FR" altLang="fr-FR" dirty="0"/>
          </a:p>
          <a:p>
            <a:pPr marL="342900" indent="-342900" algn="just">
              <a:spcBef>
                <a:spcPct val="20000"/>
              </a:spcBef>
              <a:buFont typeface="Arial" panose="020B0604020202020204" pitchFamily="34" charset="0"/>
              <a:buChar char="•"/>
            </a:pPr>
            <a:r>
              <a:rPr lang="fr-FR" altLang="fr-FR" dirty="0"/>
              <a:t>L’assurance que des </a:t>
            </a:r>
            <a:r>
              <a:rPr lang="fr-FR" altLang="fr-FR" dirty="0">
                <a:solidFill>
                  <a:srgbClr val="FFC000"/>
                </a:solidFill>
              </a:rPr>
              <a:t>objectifs</a:t>
            </a:r>
            <a:r>
              <a:rPr lang="fr-FR" altLang="fr-FR" dirty="0"/>
              <a:t> d'énergie sont établis et réunis,  </a:t>
            </a:r>
          </a:p>
          <a:p>
            <a:pPr marL="342900" indent="-342900" algn="just">
              <a:spcBef>
                <a:spcPct val="20000"/>
              </a:spcBef>
              <a:buFont typeface="Arial" panose="020B0604020202020204" pitchFamily="34" charset="0"/>
              <a:buChar char="•"/>
            </a:pPr>
            <a:r>
              <a:rPr lang="fr-FR" altLang="fr-FR" dirty="0"/>
              <a:t>La mise à disposition des ressources nécessaire à établir, mettre en œuvre, tenir à jour et améliorer le système de management de l'énergie, </a:t>
            </a:r>
            <a:r>
              <a:rPr lang="fr-FR" altLang="fr-FR" dirty="0" smtClean="0"/>
              <a:t>et</a:t>
            </a:r>
            <a:endParaRPr lang="fr-FR" altLang="fr-FR" dirty="0"/>
          </a:p>
          <a:p>
            <a:pPr marL="342900" indent="-342900" algn="just">
              <a:spcBef>
                <a:spcPct val="20000"/>
              </a:spcBef>
              <a:buFont typeface="Arial" panose="020B0604020202020204" pitchFamily="34" charset="0"/>
              <a:buChar char="•"/>
            </a:pPr>
            <a:r>
              <a:rPr lang="fr-FR" altLang="fr-FR" dirty="0"/>
              <a:t>La conduite des revues de direction.</a:t>
            </a:r>
          </a:p>
        </p:txBody>
      </p:sp>
      <p:sp>
        <p:nvSpPr>
          <p:cNvPr id="86019" name="Rectangle 2"/>
          <p:cNvSpPr txBox="1">
            <a:spLocks noChangeArrowheads="1"/>
          </p:cNvSpPr>
          <p:nvPr/>
        </p:nvSpPr>
        <p:spPr bwMode="auto">
          <a:xfrm>
            <a:off x="0" y="333375"/>
            <a:ext cx="9144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7725" eaLnBrk="0" hangingPunct="0">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r>
              <a:rPr lang="fr-FR" altLang="fr-FR" sz="2200" b="1">
                <a:solidFill>
                  <a:srgbClr val="002060"/>
                </a:solidFill>
                <a:cs typeface="Times New Roman" panose="02020603050405020304" pitchFamily="18" charset="0"/>
              </a:rPr>
              <a:t>Responsabilité de la direction</a:t>
            </a:r>
          </a:p>
        </p:txBody>
      </p:sp>
    </p:spTree>
    <p:extLst>
      <p:ext uri="{BB962C8B-B14F-4D97-AF65-F5344CB8AC3E}">
        <p14:creationId xmlns:p14="http://schemas.microsoft.com/office/powerpoint/2010/main" val="935647267"/>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52500" y="467961"/>
            <a:ext cx="5476875" cy="584775"/>
          </a:xfrm>
          <a:prstGeom prst="rect">
            <a:avLst/>
          </a:prstGeom>
        </p:spPr>
        <p:txBody>
          <a:bodyPr>
            <a:spAutoFit/>
          </a:bodyPr>
          <a:lstStyle/>
          <a:p>
            <a:pPr marL="582613" indent="-582613" defTabSz="847725" eaLnBrk="0" hangingPunct="0">
              <a:spcBef>
                <a:spcPct val="20000"/>
              </a:spcBef>
              <a:tabLst>
                <a:tab pos="495300" algn="l"/>
              </a:tabLst>
              <a:defRPr/>
            </a:pPr>
            <a:r>
              <a:rPr lang="fr-FR" sz="3200" b="1" kern="0" dirty="0">
                <a:solidFill>
                  <a:srgbClr val="000000"/>
                </a:solidFill>
                <a:latin typeface="Arial"/>
                <a:cs typeface="Arial"/>
              </a:rPr>
              <a:t>Autres Responsabilités</a:t>
            </a:r>
            <a:endParaRPr lang="fr-FR" sz="3200" kern="0" dirty="0">
              <a:solidFill>
                <a:srgbClr val="000000"/>
              </a:solidFill>
              <a:latin typeface="Arial"/>
              <a:cs typeface="Arial"/>
            </a:endParaRPr>
          </a:p>
        </p:txBody>
      </p:sp>
      <p:sp>
        <p:nvSpPr>
          <p:cNvPr id="7" name="Rectangle 6"/>
          <p:cNvSpPr/>
          <p:nvPr/>
        </p:nvSpPr>
        <p:spPr>
          <a:xfrm>
            <a:off x="785813" y="1310927"/>
            <a:ext cx="7143750" cy="1119188"/>
          </a:xfrm>
          <a:prstGeom prst="rect">
            <a:avLst/>
          </a:prstGeom>
        </p:spPr>
        <p:txBody>
          <a:bodyPr>
            <a:spAutoFit/>
          </a:bodyPr>
          <a:lstStyle/>
          <a:p>
            <a:pPr marL="177800" indent="-177800" algn="just" defTabSz="847725" eaLnBrk="0" hangingPunct="0">
              <a:spcBef>
                <a:spcPct val="20000"/>
              </a:spcBef>
              <a:buFont typeface="Wingdings" pitchFamily="2" charset="2"/>
              <a:buChar char="q"/>
              <a:tabLst>
                <a:tab pos="495300" algn="l"/>
              </a:tabLst>
              <a:defRPr/>
            </a:pPr>
            <a:r>
              <a:rPr lang="fr-FR" sz="1600" b="1" kern="0" dirty="0">
                <a:solidFill>
                  <a:srgbClr val="000000"/>
                </a:solidFill>
                <a:latin typeface="Arial"/>
                <a:cs typeface="Arial"/>
              </a:rPr>
              <a:t> La Direction</a:t>
            </a:r>
          </a:p>
          <a:p>
            <a:pPr marL="355600" indent="-355600" algn="just" defTabSz="847725" eaLnBrk="0" hangingPunct="0">
              <a:spcBef>
                <a:spcPct val="20000"/>
              </a:spcBef>
              <a:tabLst>
                <a:tab pos="273050" algn="l"/>
              </a:tabLst>
              <a:defRPr/>
            </a:pPr>
            <a:r>
              <a:rPr lang="fr-FR" sz="1600" b="1" kern="0" dirty="0">
                <a:solidFill>
                  <a:srgbClr val="000000"/>
                </a:solidFill>
                <a:latin typeface="Arial"/>
                <a:cs typeface="Arial"/>
              </a:rPr>
              <a:t>	- </a:t>
            </a:r>
            <a:r>
              <a:rPr lang="fr-FR" sz="1600" kern="0" dirty="0">
                <a:solidFill>
                  <a:srgbClr val="000000"/>
                </a:solidFill>
                <a:latin typeface="Arial"/>
                <a:cs typeface="Arial"/>
              </a:rPr>
              <a:t>Fait vivre au sein de son établissement la politique énergétique et donne les moyens pour la mise en œuvre du programme de management de l’énergie.</a:t>
            </a:r>
          </a:p>
        </p:txBody>
      </p:sp>
      <p:sp>
        <p:nvSpPr>
          <p:cNvPr id="91141" name="Rectangle 7"/>
          <p:cNvSpPr>
            <a:spLocks noChangeArrowheads="1"/>
          </p:cNvSpPr>
          <p:nvPr/>
        </p:nvSpPr>
        <p:spPr bwMode="auto">
          <a:xfrm>
            <a:off x="785813" y="2577752"/>
            <a:ext cx="7143750" cy="111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9pPr>
          </a:lstStyle>
          <a:p>
            <a:pPr algn="just">
              <a:spcBef>
                <a:spcPct val="20000"/>
              </a:spcBef>
              <a:buFont typeface="Wingdings" panose="05000000000000000000" pitchFamily="2" charset="2"/>
              <a:buChar char="q"/>
            </a:pPr>
            <a:r>
              <a:rPr lang="fr-FR" altLang="fr-FR" sz="1600" b="1" dirty="0">
                <a:solidFill>
                  <a:srgbClr val="000000"/>
                </a:solidFill>
              </a:rPr>
              <a:t>Responsable du </a:t>
            </a:r>
            <a:r>
              <a:rPr lang="fr-FR" altLang="fr-FR" sz="1600" b="1" dirty="0" err="1">
                <a:solidFill>
                  <a:srgbClr val="000000"/>
                </a:solidFill>
              </a:rPr>
              <a:t>SMEn</a:t>
            </a:r>
            <a:endParaRPr lang="fr-FR" altLang="fr-FR" sz="1600" b="1" dirty="0">
              <a:solidFill>
                <a:srgbClr val="000000"/>
              </a:solidFill>
            </a:endParaRPr>
          </a:p>
          <a:p>
            <a:pPr algn="just">
              <a:spcBef>
                <a:spcPct val="20000"/>
              </a:spcBef>
            </a:pPr>
            <a:r>
              <a:rPr lang="fr-FR" altLang="fr-FR" sz="1600" b="1" dirty="0">
                <a:solidFill>
                  <a:srgbClr val="000000"/>
                </a:solidFill>
              </a:rPr>
              <a:t>	- Est le représentant de la Direction pour l’ISO 50001. </a:t>
            </a:r>
            <a:r>
              <a:rPr lang="fr-FR" altLang="fr-FR" sz="1600" dirty="0">
                <a:solidFill>
                  <a:srgbClr val="000000"/>
                </a:solidFill>
              </a:rPr>
              <a:t>Il rend compte à la Direction de la performance du système de management de l’énergie de façon à l’examiner et à l’améliorer.</a:t>
            </a:r>
          </a:p>
        </p:txBody>
      </p:sp>
      <p:sp>
        <p:nvSpPr>
          <p:cNvPr id="91142" name="Rectangle 8"/>
          <p:cNvSpPr>
            <a:spLocks noChangeArrowheads="1"/>
          </p:cNvSpPr>
          <p:nvPr/>
        </p:nvSpPr>
        <p:spPr bwMode="auto">
          <a:xfrm>
            <a:off x="714375" y="4077940"/>
            <a:ext cx="757237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1pPr>
            <a:lvl2pPr marL="742950" indent="-28575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2pPr>
            <a:lvl3pPr marL="11430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3pPr>
            <a:lvl4pPr marL="16002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4pPr>
            <a:lvl5pPr marL="2057400" indent="-228600" defTabSz="847725" eaLnBrk="0" hangingPunct="0">
              <a:tabLst>
                <a:tab pos="495300" algn="l"/>
              </a:tabLst>
              <a:defRPr sz="2400">
                <a:solidFill>
                  <a:schemeClr val="tx1"/>
                </a:solidFill>
                <a:latin typeface="Arial" panose="020B0604020202020204" pitchFamily="34" charset="0"/>
                <a:cs typeface="Arial" panose="020B0604020202020204" pitchFamily="34" charset="0"/>
              </a:defRPr>
            </a:lvl5pPr>
            <a:lvl6pPr marL="25146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6pPr>
            <a:lvl7pPr marL="29718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7pPr>
            <a:lvl8pPr marL="34290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8pPr>
            <a:lvl9pPr marL="3886200" indent="-228600" defTabSz="847725" eaLnBrk="0" fontAlgn="base" hangingPunct="0">
              <a:spcBef>
                <a:spcPct val="0"/>
              </a:spcBef>
              <a:spcAft>
                <a:spcPct val="0"/>
              </a:spcAft>
              <a:tabLst>
                <a:tab pos="495300" algn="l"/>
              </a:tabLst>
              <a:defRPr sz="2400">
                <a:solidFill>
                  <a:schemeClr val="tx1"/>
                </a:solidFill>
                <a:latin typeface="Arial" panose="020B0604020202020204" pitchFamily="34" charset="0"/>
                <a:cs typeface="Arial" panose="020B0604020202020204" pitchFamily="34" charset="0"/>
              </a:defRPr>
            </a:lvl9pPr>
          </a:lstStyle>
          <a:p>
            <a:pPr algn="just">
              <a:spcBef>
                <a:spcPct val="20000"/>
              </a:spcBef>
              <a:buFont typeface="Wingdings" panose="05000000000000000000" pitchFamily="2" charset="2"/>
              <a:buChar char="q"/>
            </a:pPr>
            <a:r>
              <a:rPr lang="fr-FR" altLang="fr-FR" sz="1600" b="1">
                <a:solidFill>
                  <a:srgbClr val="000000"/>
                </a:solidFill>
              </a:rPr>
              <a:t>Responsables Maintenance, Logistiques, Achats, Ressources humaines</a:t>
            </a:r>
          </a:p>
          <a:p>
            <a:pPr algn="just">
              <a:spcBef>
                <a:spcPct val="20000"/>
              </a:spcBef>
            </a:pPr>
            <a:r>
              <a:rPr lang="fr-FR" altLang="fr-FR" sz="1600" b="1">
                <a:solidFill>
                  <a:srgbClr val="000000"/>
                </a:solidFill>
              </a:rPr>
              <a:t>	- </a:t>
            </a:r>
            <a:r>
              <a:rPr lang="fr-FR" altLang="fr-FR" sz="1600">
                <a:solidFill>
                  <a:srgbClr val="000000"/>
                </a:solidFill>
              </a:rPr>
              <a:t>S’assurent de la conformité de leur service par rapport au système de ME.</a:t>
            </a:r>
          </a:p>
          <a:p>
            <a:pPr algn="just">
              <a:spcBef>
                <a:spcPct val="20000"/>
              </a:spcBef>
            </a:pPr>
            <a:r>
              <a:rPr lang="fr-FR" altLang="fr-FR" sz="1600">
                <a:solidFill>
                  <a:srgbClr val="000000"/>
                </a:solidFill>
              </a:rPr>
              <a:t>	- Suivent les objectifs et cibles les concernant</a:t>
            </a:r>
          </a:p>
          <a:p>
            <a:pPr algn="just">
              <a:spcBef>
                <a:spcPct val="20000"/>
              </a:spcBef>
            </a:pPr>
            <a:r>
              <a:rPr lang="fr-FR" altLang="fr-FR" sz="1600">
                <a:solidFill>
                  <a:srgbClr val="000000"/>
                </a:solidFill>
              </a:rPr>
              <a:t>	- Sont en conformité avec les procédures du SMEn</a:t>
            </a:r>
          </a:p>
          <a:p>
            <a:pPr algn="just">
              <a:spcBef>
                <a:spcPct val="20000"/>
              </a:spcBef>
            </a:pPr>
            <a:r>
              <a:rPr lang="fr-FR" altLang="fr-FR" sz="1600">
                <a:solidFill>
                  <a:srgbClr val="000000"/>
                </a:solidFill>
              </a:rPr>
              <a:t>	- Veiller au traitement des non-conformités dans les délais indus.</a:t>
            </a:r>
          </a:p>
        </p:txBody>
      </p:sp>
    </p:spTree>
    <p:extLst>
      <p:ext uri="{BB962C8B-B14F-4D97-AF65-F5344CB8AC3E}">
        <p14:creationId xmlns:p14="http://schemas.microsoft.com/office/powerpoint/2010/main" val="350817121"/>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bwMode="auto">
          <a:xfrm>
            <a:off x="214313" y="1214438"/>
            <a:ext cx="8215312" cy="5357812"/>
          </a:xfrm>
          <a:prstGeom prst="rect">
            <a:avLst/>
          </a:prstGeom>
          <a:ln>
            <a:miter lim="800000"/>
            <a:headEnd/>
            <a:tailEnd/>
          </a:ln>
        </p:spPr>
        <p:txBody>
          <a:bodyPr lIns="92075" tIns="46038" rIns="92075" bIns="46038"/>
          <a:lstStyle/>
          <a:p>
            <a:pPr algn="just">
              <a:buNone/>
            </a:pPr>
            <a:r>
              <a:rPr lang="fr-FR" sz="2100" b="1" dirty="0" smtClean="0"/>
              <a:t>	 </a:t>
            </a:r>
            <a:r>
              <a:rPr lang="fr-FR" sz="2100" dirty="0" smtClean="0"/>
              <a:t>La politique énergétique doit être l’expression de l’engagement de l’organisme à améliorer sa performance énergétique. La direction doit assurer que la politique énergétique : </a:t>
            </a:r>
          </a:p>
          <a:p>
            <a:pPr algn="just">
              <a:buNone/>
            </a:pPr>
            <a:endParaRPr lang="fr-FR" sz="2100" dirty="0" smtClean="0"/>
          </a:p>
          <a:p>
            <a:pPr algn="just">
              <a:buNone/>
            </a:pPr>
            <a:r>
              <a:rPr lang="fr-FR" sz="2100" dirty="0" smtClean="0"/>
              <a:t>	a) soit adaptée à la </a:t>
            </a:r>
            <a:r>
              <a:rPr lang="fr-FR" sz="2100" dirty="0" smtClean="0">
                <a:solidFill>
                  <a:srgbClr val="FFC000"/>
                </a:solidFill>
              </a:rPr>
              <a:t>nature et à la dimension de l’usage énergétique</a:t>
            </a:r>
            <a:r>
              <a:rPr lang="fr-FR" sz="2100" dirty="0" smtClean="0"/>
              <a:t> de l’organisme et à l’impact de cette politique sur ce dernier ; </a:t>
            </a:r>
          </a:p>
          <a:p>
            <a:pPr algn="just">
              <a:buNone/>
            </a:pPr>
            <a:r>
              <a:rPr lang="fr-FR" sz="2100" dirty="0" smtClean="0"/>
              <a:t>	b) comprenne un engagement </a:t>
            </a:r>
            <a:r>
              <a:rPr lang="fr-FR" sz="2100" dirty="0" smtClean="0">
                <a:solidFill>
                  <a:srgbClr val="FFC000"/>
                </a:solidFill>
              </a:rPr>
              <a:t>d’amélioration continue</a:t>
            </a:r>
            <a:r>
              <a:rPr lang="fr-FR" sz="2100" dirty="0" smtClean="0"/>
              <a:t> de la performance énergétique ; </a:t>
            </a:r>
          </a:p>
          <a:p>
            <a:pPr algn="just">
              <a:buNone/>
            </a:pPr>
            <a:r>
              <a:rPr lang="fr-FR" sz="2100" dirty="0" smtClean="0"/>
              <a:t>	c) comprenne un engagement garantissant la </a:t>
            </a:r>
            <a:r>
              <a:rPr lang="fr-FR" sz="2100" dirty="0" smtClean="0">
                <a:solidFill>
                  <a:srgbClr val="FFC000"/>
                </a:solidFill>
              </a:rPr>
              <a:t>disponibilité de l’information et des ressources nécessaires </a:t>
            </a:r>
            <a:r>
              <a:rPr lang="fr-FR" sz="2100" dirty="0" smtClean="0"/>
              <a:t>pour atteindre les objectifs et cibles ; </a:t>
            </a:r>
          </a:p>
        </p:txBody>
      </p:sp>
      <p:sp>
        <p:nvSpPr>
          <p:cNvPr id="4" name="Rectangle 2"/>
          <p:cNvSpPr txBox="1">
            <a:spLocks noChangeArrowheads="1"/>
          </p:cNvSpPr>
          <p:nvPr/>
        </p:nvSpPr>
        <p:spPr>
          <a:xfrm>
            <a:off x="668338" y="333375"/>
            <a:ext cx="5761037" cy="542925"/>
          </a:xfrm>
          <a:prstGeom prst="rect">
            <a:avLst/>
          </a:prstGeom>
        </p:spPr>
        <p:txBody>
          <a:bodyPr lIns="92075" tIns="46038" rIns="92075" bIns="46038"/>
          <a:lstStyle/>
          <a:p>
            <a:pPr defTabSz="847725">
              <a:defRPr/>
            </a:pPr>
            <a:r>
              <a:rPr lang="fr-FR" sz="2200" b="1" kern="0" dirty="0" smtClean="0">
                <a:solidFill>
                  <a:schemeClr val="accent2"/>
                </a:solidFill>
                <a:latin typeface="+mj-lt"/>
                <a:ea typeface="+mj-ea"/>
                <a:cs typeface="+mj-cs"/>
              </a:rPr>
              <a:t>Politique Energétique: </a:t>
            </a:r>
            <a:r>
              <a:rPr lang="fr-FR" sz="2200" b="1" kern="0" dirty="0" smtClean="0">
                <a:solidFill>
                  <a:srgbClr val="FF0000"/>
                </a:solidFill>
                <a:latin typeface="+mj-lt"/>
                <a:ea typeface="+mj-ea"/>
                <a:cs typeface="+mj-cs"/>
              </a:rPr>
              <a:t>exigences</a:t>
            </a:r>
            <a:endParaRPr lang="fr-FR" sz="2200" b="1" kern="0" dirty="0">
              <a:solidFill>
                <a:srgbClr val="FF0000"/>
              </a:solidFill>
              <a:latin typeface="+mj-lt"/>
              <a:ea typeface="+mj-ea"/>
              <a:cs typeface="+mj-cs"/>
            </a:endParaRPr>
          </a:p>
        </p:txBody>
      </p:sp>
    </p:spTree>
    <p:extLst>
      <p:ext uri="{BB962C8B-B14F-4D97-AF65-F5344CB8AC3E}">
        <p14:creationId xmlns:p14="http://schemas.microsoft.com/office/powerpoint/2010/main" val="2668788619"/>
      </p:ext>
    </p:extLst>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bwMode="auto">
          <a:xfrm>
            <a:off x="214313" y="1214438"/>
            <a:ext cx="8215312" cy="5357812"/>
          </a:xfrm>
          <a:prstGeom prst="rect">
            <a:avLst/>
          </a:prstGeom>
          <a:ln>
            <a:miter lim="800000"/>
            <a:headEnd/>
            <a:tailEnd/>
          </a:ln>
        </p:spPr>
        <p:txBody>
          <a:bodyPr lIns="92075" tIns="46038" rIns="92075" bIns="46038"/>
          <a:lstStyle/>
          <a:p>
            <a:pPr algn="just">
              <a:buNone/>
            </a:pPr>
            <a:r>
              <a:rPr lang="fr-FR" sz="2400" dirty="0" smtClean="0"/>
              <a:t>	d) comprenne un </a:t>
            </a:r>
            <a:r>
              <a:rPr lang="fr-FR" sz="2400" dirty="0" smtClean="0">
                <a:solidFill>
                  <a:srgbClr val="FFC000"/>
                </a:solidFill>
              </a:rPr>
              <a:t>engagement de respect des obligations légales</a:t>
            </a:r>
            <a:r>
              <a:rPr lang="fr-FR" sz="2400" dirty="0" smtClean="0"/>
              <a:t> et autres auxquelles l’organisme adhère concernant son usage de l’énergie ; </a:t>
            </a:r>
          </a:p>
          <a:p>
            <a:pPr algn="just">
              <a:buNone/>
            </a:pPr>
            <a:r>
              <a:rPr lang="fr-FR" sz="2400" dirty="0" smtClean="0"/>
              <a:t>	e) fixe le cadre dans lequel les objectifs et cibles énergétiques sont fixés et examinés ; </a:t>
            </a:r>
          </a:p>
          <a:p>
            <a:pPr algn="just">
              <a:buNone/>
            </a:pPr>
            <a:r>
              <a:rPr lang="fr-FR" sz="2400" dirty="0" smtClean="0"/>
              <a:t>	f) encourage </a:t>
            </a:r>
            <a:r>
              <a:rPr lang="fr-FR" sz="2400" dirty="0" smtClean="0">
                <a:solidFill>
                  <a:srgbClr val="FFC000"/>
                </a:solidFill>
              </a:rPr>
              <a:t>l’achat de produits et services économes en énergie</a:t>
            </a:r>
            <a:r>
              <a:rPr lang="fr-FR" sz="2400" dirty="0" smtClean="0"/>
              <a:t> ; </a:t>
            </a:r>
          </a:p>
          <a:p>
            <a:pPr algn="just">
              <a:buNone/>
            </a:pPr>
            <a:r>
              <a:rPr lang="fr-FR" sz="2400" dirty="0" smtClean="0"/>
              <a:t>	g) soit documentée, communiquée et comprise au sein de l’organisme ; et </a:t>
            </a:r>
          </a:p>
          <a:p>
            <a:pPr algn="just">
              <a:buNone/>
            </a:pPr>
            <a:r>
              <a:rPr lang="fr-FR" sz="2400" dirty="0" smtClean="0"/>
              <a:t>	h) soit revue régulièrement et mise à jour si nécessaire. </a:t>
            </a:r>
          </a:p>
        </p:txBody>
      </p:sp>
      <p:sp>
        <p:nvSpPr>
          <p:cNvPr id="4" name="Rectangle 2"/>
          <p:cNvSpPr txBox="1">
            <a:spLocks noChangeArrowheads="1"/>
          </p:cNvSpPr>
          <p:nvPr/>
        </p:nvSpPr>
        <p:spPr>
          <a:xfrm>
            <a:off x="668338" y="333375"/>
            <a:ext cx="5761037" cy="542925"/>
          </a:xfrm>
          <a:prstGeom prst="rect">
            <a:avLst/>
          </a:prstGeom>
        </p:spPr>
        <p:txBody>
          <a:bodyPr lIns="92075" tIns="46038" rIns="92075" bIns="46038"/>
          <a:lstStyle/>
          <a:p>
            <a:pPr defTabSz="847725">
              <a:defRPr/>
            </a:pPr>
            <a:r>
              <a:rPr lang="fr-FR" sz="2200" b="1" kern="0" dirty="0" smtClean="0">
                <a:solidFill>
                  <a:schemeClr val="accent2"/>
                </a:solidFill>
                <a:latin typeface="+mj-lt"/>
                <a:ea typeface="+mj-ea"/>
                <a:cs typeface="+mj-cs"/>
              </a:rPr>
              <a:t>Politique Energétique: </a:t>
            </a:r>
            <a:r>
              <a:rPr lang="fr-FR" sz="2200" b="1" kern="0" dirty="0" smtClean="0">
                <a:solidFill>
                  <a:srgbClr val="FF0000"/>
                </a:solidFill>
                <a:latin typeface="+mj-lt"/>
                <a:ea typeface="+mj-ea"/>
                <a:cs typeface="+mj-cs"/>
              </a:rPr>
              <a:t>exigences</a:t>
            </a:r>
            <a:endParaRPr lang="fr-FR" sz="2200" b="1" kern="0" dirty="0">
              <a:solidFill>
                <a:srgbClr val="FF0000"/>
              </a:solidFill>
              <a:latin typeface="+mj-lt"/>
              <a:ea typeface="+mj-ea"/>
              <a:cs typeface="+mj-cs"/>
            </a:endParaRPr>
          </a:p>
        </p:txBody>
      </p:sp>
    </p:spTree>
    <p:extLst>
      <p:ext uri="{BB962C8B-B14F-4D97-AF65-F5344CB8AC3E}">
        <p14:creationId xmlns:p14="http://schemas.microsoft.com/office/powerpoint/2010/main" val="2753829103"/>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366688"/>
            <a:ext cx="8102600" cy="3646488"/>
          </a:xfrm>
        </p:spPr>
        <p:txBody>
          <a:bodyPr/>
          <a:lstStyle/>
          <a:p>
            <a:r>
              <a:rPr lang="fr-FR" sz="2400" dirty="0" smtClean="0"/>
              <a:t>Site Officielle</a:t>
            </a:r>
          </a:p>
          <a:p>
            <a:r>
              <a:rPr lang="fr-FR" sz="2400" dirty="0" smtClean="0"/>
              <a:t>Abonnement JORT</a:t>
            </a:r>
          </a:p>
          <a:p>
            <a:r>
              <a:rPr lang="fr-FR" sz="2400" dirty="0" smtClean="0"/>
              <a:t>Convention avec des experts juridiques</a:t>
            </a:r>
            <a:endParaRPr lang="fr-FR" sz="2400" dirty="0"/>
          </a:p>
        </p:txBody>
      </p:sp>
      <p:pic>
        <p:nvPicPr>
          <p:cNvPr id="4" name="Image 3"/>
          <p:cNvPicPr>
            <a:picLocks noChangeAspect="1"/>
          </p:cNvPicPr>
          <p:nvPr/>
        </p:nvPicPr>
        <p:blipFill rotWithShape="1">
          <a:blip r:embed="rId2"/>
          <a:srcRect l="14580" t="13579" r="15133" b="9641"/>
          <a:stretch/>
        </p:blipFill>
        <p:spPr>
          <a:xfrm>
            <a:off x="5508104" y="1366688"/>
            <a:ext cx="3400070" cy="2088232"/>
          </a:xfrm>
          <a:prstGeom prst="rect">
            <a:avLst/>
          </a:prstGeom>
        </p:spPr>
      </p:pic>
      <p:pic>
        <p:nvPicPr>
          <p:cNvPr id="5" name="Image 4"/>
          <p:cNvPicPr>
            <a:picLocks noChangeAspect="1"/>
          </p:cNvPicPr>
          <p:nvPr/>
        </p:nvPicPr>
        <p:blipFill rotWithShape="1">
          <a:blip r:embed="rId3"/>
          <a:srcRect l="14027" t="21453" r="1851" b="6688"/>
          <a:stretch/>
        </p:blipFill>
        <p:spPr>
          <a:xfrm>
            <a:off x="369136" y="3150866"/>
            <a:ext cx="5547575" cy="2664296"/>
          </a:xfrm>
          <a:prstGeom prst="rect">
            <a:avLst/>
          </a:prstGeom>
        </p:spPr>
      </p:pic>
    </p:spTree>
    <p:extLst>
      <p:ext uri="{BB962C8B-B14F-4D97-AF65-F5344CB8AC3E}">
        <p14:creationId xmlns:p14="http://schemas.microsoft.com/office/powerpoint/2010/main" val="1912538157"/>
      </p:ext>
    </p:extLst>
  </p:cSld>
  <p:clrMapOvr>
    <a:masterClrMapping/>
  </p:clrMapOvr>
</p:sld>
</file>

<file path=ppt/theme/theme1.xml><?xml version="1.0" encoding="utf-8"?>
<a:theme xmlns:a="http://schemas.openxmlformats.org/drawingml/2006/main" name="Formation Tunis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Formation Tunisie</Template>
  <TotalTime>1820</TotalTime>
  <Words>1520</Words>
  <Application>Microsoft Office PowerPoint</Application>
  <PresentationFormat>Affichage à l'écran (4:3)</PresentationFormat>
  <Paragraphs>248</Paragraphs>
  <Slides>32</Slides>
  <Notes>21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32</vt:i4>
      </vt:variant>
    </vt:vector>
  </HeadingPairs>
  <TitlesOfParts>
    <vt:vector size="39" baseType="lpstr">
      <vt:lpstr>Arial</vt:lpstr>
      <vt:lpstr>Arial Narrow</vt:lpstr>
      <vt:lpstr>Calibri</vt:lpstr>
      <vt:lpstr>Freestyle Script</vt:lpstr>
      <vt:lpstr>Times New Roman</vt:lpstr>
      <vt:lpstr>Wingdings</vt:lpstr>
      <vt:lpstr>Formation Tunisie</vt:lpstr>
      <vt:lpstr>ISO 50001:2011 LES EXIGENCES</vt:lpstr>
      <vt:lpstr>Le champ d’application et le périmètre du SMEn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Revue énergétique: Exigences</vt:lpstr>
      <vt:lpstr>Revue énergétique: Exigences</vt:lpstr>
      <vt:lpstr>Identifier tous les équipements </vt:lpstr>
      <vt:lpstr>Revue énergétique: Exigences</vt:lpstr>
      <vt:lpstr>Exemple de résultats d’une revue énergétique</vt:lpstr>
      <vt:lpstr>Présentation PowerPoint</vt:lpstr>
      <vt:lpstr>Quelques exemples d’IPE</vt:lpstr>
      <vt:lpstr>Présentation PowerPoint</vt:lpstr>
      <vt:lpstr>Présentation PowerPoint</vt:lpstr>
      <vt:lpstr>Documentation du SME</vt:lpstr>
      <vt:lpstr>Maîtrise opérationnelle</vt:lpstr>
      <vt:lpstr>Présentation PowerPoint</vt:lpstr>
      <vt:lpstr>Conception</vt:lpstr>
      <vt:lpstr>Présentation PowerPoint</vt:lpstr>
      <vt:lpstr>Achat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Enerconseil Vevey 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Tunisie – Module 10 Eclairage optimal pour les bâtiments existants</dc:title>
  <dc:creator>Bernard Bonjour</dc:creator>
  <cp:lastModifiedBy>Kais Boudaya</cp:lastModifiedBy>
  <cp:revision>145</cp:revision>
  <cp:lastPrinted>2014-05-24T16:18:50Z</cp:lastPrinted>
  <dcterms:created xsi:type="dcterms:W3CDTF">2014-05-07T14:19:57Z</dcterms:created>
  <dcterms:modified xsi:type="dcterms:W3CDTF">2016-05-21T09:23:15Z</dcterms:modified>
</cp:coreProperties>
</file>